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bin" ContentType="application/vnd.openxmlformats-officedocument.oleObject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73"/>
  </p:notesMasterIdLst>
  <p:sldIdLst>
    <p:sldId id="323" r:id="rId2"/>
    <p:sldId id="325" r:id="rId3"/>
    <p:sldId id="326" r:id="rId4"/>
    <p:sldId id="327" r:id="rId5"/>
    <p:sldId id="328" r:id="rId6"/>
    <p:sldId id="257" r:id="rId7"/>
    <p:sldId id="258" r:id="rId8"/>
    <p:sldId id="259" r:id="rId9"/>
    <p:sldId id="291" r:id="rId10"/>
    <p:sldId id="261" r:id="rId11"/>
    <p:sldId id="262" r:id="rId12"/>
    <p:sldId id="265" r:id="rId13"/>
    <p:sldId id="266" r:id="rId14"/>
    <p:sldId id="267" r:id="rId15"/>
    <p:sldId id="268" r:id="rId16"/>
    <p:sldId id="264" r:id="rId17"/>
    <p:sldId id="269" r:id="rId18"/>
    <p:sldId id="272" r:id="rId19"/>
    <p:sldId id="271" r:id="rId20"/>
    <p:sldId id="273" r:id="rId21"/>
    <p:sldId id="274" r:id="rId22"/>
    <p:sldId id="292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7" r:id="rId31"/>
    <p:sldId id="288" r:id="rId32"/>
    <p:sldId id="293" r:id="rId33"/>
    <p:sldId id="282" r:id="rId34"/>
    <p:sldId id="301" r:id="rId35"/>
    <p:sldId id="294" r:id="rId36"/>
    <p:sldId id="296" r:id="rId37"/>
    <p:sldId id="304" r:id="rId38"/>
    <p:sldId id="305" r:id="rId39"/>
    <p:sldId id="306" r:id="rId40"/>
    <p:sldId id="300" r:id="rId41"/>
    <p:sldId id="307" r:id="rId42"/>
    <p:sldId id="302" r:id="rId43"/>
    <p:sldId id="283" r:id="rId44"/>
    <p:sldId id="284" r:id="rId45"/>
    <p:sldId id="289" r:id="rId46"/>
    <p:sldId id="290" r:id="rId47"/>
    <p:sldId id="285" r:id="rId48"/>
    <p:sldId id="286" r:id="rId49"/>
    <p:sldId id="329" r:id="rId50"/>
    <p:sldId id="331" r:id="rId51"/>
    <p:sldId id="332" r:id="rId52"/>
    <p:sldId id="353" r:id="rId53"/>
    <p:sldId id="333" r:id="rId54"/>
    <p:sldId id="335" r:id="rId55"/>
    <p:sldId id="354" r:id="rId56"/>
    <p:sldId id="344" r:id="rId57"/>
    <p:sldId id="345" r:id="rId58"/>
    <p:sldId id="338" r:id="rId59"/>
    <p:sldId id="355" r:id="rId60"/>
    <p:sldId id="346" r:id="rId61"/>
    <p:sldId id="357" r:id="rId62"/>
    <p:sldId id="340" r:id="rId63"/>
    <p:sldId id="341" r:id="rId64"/>
    <p:sldId id="356" r:id="rId65"/>
    <p:sldId id="347" r:id="rId66"/>
    <p:sldId id="343" r:id="rId67"/>
    <p:sldId id="348" r:id="rId68"/>
    <p:sldId id="351" r:id="rId69"/>
    <p:sldId id="349" r:id="rId70"/>
    <p:sldId id="352" r:id="rId71"/>
    <p:sldId id="350" r:id="rId7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50000" autoAdjust="0"/>
  </p:normalViewPr>
  <p:slideViewPr>
    <p:cSldViewPr snapToGrid="0" snapToObjects="1">
      <p:cViewPr>
        <p:scale>
          <a:sx n="97" d="100"/>
          <a:sy n="97" d="100"/>
        </p:scale>
        <p:origin x="144" y="488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notesMaster" Target="notesMasters/notesMaster1.xml"/><Relationship Id="rId74" Type="http://schemas.openxmlformats.org/officeDocument/2006/relationships/presProps" Target="presProps.xml"/><Relationship Id="rId75" Type="http://schemas.openxmlformats.org/officeDocument/2006/relationships/viewProps" Target="viewProps.xml"/><Relationship Id="rId76" Type="http://schemas.openxmlformats.org/officeDocument/2006/relationships/theme" Target="theme/theme1.xml"/><Relationship Id="rId77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emf"/><Relationship Id="rId2" Type="http://schemas.openxmlformats.org/officeDocument/2006/relationships/image" Target="../media/image39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emf"/><Relationship Id="rId2" Type="http://schemas.openxmlformats.org/officeDocument/2006/relationships/image" Target="../media/image41.emf"/><Relationship Id="rId3" Type="http://schemas.openxmlformats.org/officeDocument/2006/relationships/image" Target="../media/image42.emf"/></Relationships>
</file>

<file path=ppt/drawings/_rels/vmlDrawing14.v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4" Type="http://schemas.openxmlformats.org/officeDocument/2006/relationships/image" Target="../media/image47.emf"/><Relationship Id="rId5" Type="http://schemas.openxmlformats.org/officeDocument/2006/relationships/image" Target="../media/image48.emf"/><Relationship Id="rId6" Type="http://schemas.openxmlformats.org/officeDocument/2006/relationships/image" Target="../media/image49.emf"/><Relationship Id="rId1" Type="http://schemas.openxmlformats.org/officeDocument/2006/relationships/image" Target="../media/image44.emf"/><Relationship Id="rId2" Type="http://schemas.openxmlformats.org/officeDocument/2006/relationships/image" Target="../media/image45.emf"/></Relationships>
</file>

<file path=ppt/drawings/_rels/vmlDrawing15.v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4" Type="http://schemas.openxmlformats.org/officeDocument/2006/relationships/image" Target="../media/image47.emf"/><Relationship Id="rId5" Type="http://schemas.openxmlformats.org/officeDocument/2006/relationships/image" Target="../media/image48.emf"/><Relationship Id="rId6" Type="http://schemas.openxmlformats.org/officeDocument/2006/relationships/image" Target="../media/image49.emf"/><Relationship Id="rId7" Type="http://schemas.openxmlformats.org/officeDocument/2006/relationships/image" Target="../media/image50.emf"/><Relationship Id="rId8" Type="http://schemas.openxmlformats.org/officeDocument/2006/relationships/image" Target="../media/image51.emf"/><Relationship Id="rId9" Type="http://schemas.openxmlformats.org/officeDocument/2006/relationships/image" Target="../media/image52.emf"/><Relationship Id="rId1" Type="http://schemas.openxmlformats.org/officeDocument/2006/relationships/image" Target="../media/image44.emf"/><Relationship Id="rId2" Type="http://schemas.openxmlformats.org/officeDocument/2006/relationships/image" Target="../media/image45.emf"/></Relationships>
</file>

<file path=ppt/drawings/_rels/vmlDrawing16.v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4" Type="http://schemas.openxmlformats.org/officeDocument/2006/relationships/image" Target="../media/image47.emf"/><Relationship Id="rId5" Type="http://schemas.openxmlformats.org/officeDocument/2006/relationships/image" Target="../media/image48.emf"/><Relationship Id="rId6" Type="http://schemas.openxmlformats.org/officeDocument/2006/relationships/image" Target="../media/image49.emf"/><Relationship Id="rId7" Type="http://schemas.openxmlformats.org/officeDocument/2006/relationships/image" Target="../media/image53.emf"/><Relationship Id="rId8" Type="http://schemas.openxmlformats.org/officeDocument/2006/relationships/image" Target="../media/image54.emf"/><Relationship Id="rId1" Type="http://schemas.openxmlformats.org/officeDocument/2006/relationships/image" Target="../media/image44.emf"/><Relationship Id="rId2" Type="http://schemas.openxmlformats.org/officeDocument/2006/relationships/image" Target="../media/image45.emf"/></Relationships>
</file>

<file path=ppt/drawings/_rels/vmlDrawing17.v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4" Type="http://schemas.openxmlformats.org/officeDocument/2006/relationships/image" Target="../media/image47.emf"/><Relationship Id="rId5" Type="http://schemas.openxmlformats.org/officeDocument/2006/relationships/image" Target="../media/image48.emf"/><Relationship Id="rId6" Type="http://schemas.openxmlformats.org/officeDocument/2006/relationships/image" Target="../media/image49.emf"/><Relationship Id="rId7" Type="http://schemas.openxmlformats.org/officeDocument/2006/relationships/image" Target="../media/image53.emf"/><Relationship Id="rId8" Type="http://schemas.openxmlformats.org/officeDocument/2006/relationships/image" Target="../media/image55.emf"/><Relationship Id="rId9" Type="http://schemas.openxmlformats.org/officeDocument/2006/relationships/image" Target="../media/image56.emf"/><Relationship Id="rId1" Type="http://schemas.openxmlformats.org/officeDocument/2006/relationships/image" Target="../media/image44.emf"/><Relationship Id="rId2" Type="http://schemas.openxmlformats.org/officeDocument/2006/relationships/image" Target="../media/image45.emf"/></Relationships>
</file>

<file path=ppt/drawings/_rels/vmlDrawing18.v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4" Type="http://schemas.openxmlformats.org/officeDocument/2006/relationships/image" Target="../media/image47.emf"/><Relationship Id="rId5" Type="http://schemas.openxmlformats.org/officeDocument/2006/relationships/image" Target="../media/image48.emf"/><Relationship Id="rId6" Type="http://schemas.openxmlformats.org/officeDocument/2006/relationships/image" Target="../media/image49.emf"/><Relationship Id="rId7" Type="http://schemas.openxmlformats.org/officeDocument/2006/relationships/image" Target="../media/image53.emf"/><Relationship Id="rId8" Type="http://schemas.openxmlformats.org/officeDocument/2006/relationships/image" Target="../media/image57.emf"/><Relationship Id="rId9" Type="http://schemas.openxmlformats.org/officeDocument/2006/relationships/image" Target="../media/image58.emf"/><Relationship Id="rId1" Type="http://schemas.openxmlformats.org/officeDocument/2006/relationships/image" Target="../media/image44.emf"/><Relationship Id="rId2" Type="http://schemas.openxmlformats.org/officeDocument/2006/relationships/image" Target="../media/image45.emf"/></Relationships>
</file>

<file path=ppt/drawings/_rels/vmlDrawing19.v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4" Type="http://schemas.openxmlformats.org/officeDocument/2006/relationships/image" Target="../media/image47.emf"/><Relationship Id="rId5" Type="http://schemas.openxmlformats.org/officeDocument/2006/relationships/image" Target="../media/image48.emf"/><Relationship Id="rId6" Type="http://schemas.openxmlformats.org/officeDocument/2006/relationships/image" Target="../media/image49.emf"/><Relationship Id="rId7" Type="http://schemas.openxmlformats.org/officeDocument/2006/relationships/image" Target="../media/image59.emf"/><Relationship Id="rId8" Type="http://schemas.openxmlformats.org/officeDocument/2006/relationships/image" Target="../media/image60.emf"/><Relationship Id="rId9" Type="http://schemas.openxmlformats.org/officeDocument/2006/relationships/image" Target="../media/image53.emf"/><Relationship Id="rId1" Type="http://schemas.openxmlformats.org/officeDocument/2006/relationships/image" Target="../media/image44.emf"/><Relationship Id="rId2" Type="http://schemas.openxmlformats.org/officeDocument/2006/relationships/image" Target="../media/image45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20.v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4" Type="http://schemas.openxmlformats.org/officeDocument/2006/relationships/image" Target="../media/image47.emf"/><Relationship Id="rId5" Type="http://schemas.openxmlformats.org/officeDocument/2006/relationships/image" Target="../media/image48.emf"/><Relationship Id="rId6" Type="http://schemas.openxmlformats.org/officeDocument/2006/relationships/image" Target="../media/image49.emf"/><Relationship Id="rId7" Type="http://schemas.openxmlformats.org/officeDocument/2006/relationships/image" Target="../media/image59.emf"/><Relationship Id="rId8" Type="http://schemas.openxmlformats.org/officeDocument/2006/relationships/image" Target="../media/image60.emf"/><Relationship Id="rId9" Type="http://schemas.openxmlformats.org/officeDocument/2006/relationships/image" Target="../media/image53.emf"/><Relationship Id="rId10" Type="http://schemas.openxmlformats.org/officeDocument/2006/relationships/image" Target="../media/image61.emf"/><Relationship Id="rId11" Type="http://schemas.openxmlformats.org/officeDocument/2006/relationships/image" Target="../media/image62.emf"/><Relationship Id="rId1" Type="http://schemas.openxmlformats.org/officeDocument/2006/relationships/image" Target="../media/image44.emf"/><Relationship Id="rId2" Type="http://schemas.openxmlformats.org/officeDocument/2006/relationships/image" Target="../media/image45.emf"/></Relationships>
</file>

<file path=ppt/drawings/_rels/vmlDrawing21.v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4" Type="http://schemas.openxmlformats.org/officeDocument/2006/relationships/image" Target="../media/image47.emf"/><Relationship Id="rId5" Type="http://schemas.openxmlformats.org/officeDocument/2006/relationships/image" Target="../media/image48.emf"/><Relationship Id="rId6" Type="http://schemas.openxmlformats.org/officeDocument/2006/relationships/image" Target="../media/image49.emf"/><Relationship Id="rId7" Type="http://schemas.openxmlformats.org/officeDocument/2006/relationships/image" Target="../media/image59.emf"/><Relationship Id="rId8" Type="http://schemas.openxmlformats.org/officeDocument/2006/relationships/image" Target="../media/image60.emf"/><Relationship Id="rId9" Type="http://schemas.openxmlformats.org/officeDocument/2006/relationships/image" Target="../media/image53.emf"/><Relationship Id="rId10" Type="http://schemas.openxmlformats.org/officeDocument/2006/relationships/image" Target="../media/image63.emf"/><Relationship Id="rId11" Type="http://schemas.openxmlformats.org/officeDocument/2006/relationships/image" Target="../media/image64.emf"/><Relationship Id="rId1" Type="http://schemas.openxmlformats.org/officeDocument/2006/relationships/image" Target="../media/image44.emf"/><Relationship Id="rId2" Type="http://schemas.openxmlformats.org/officeDocument/2006/relationships/image" Target="../media/image45.emf"/></Relationships>
</file>

<file path=ppt/drawings/_rels/vmlDrawing22.vml.rels><?xml version="1.0" encoding="UTF-8" standalone="yes"?>
<Relationships xmlns="http://schemas.openxmlformats.org/package/2006/relationships"><Relationship Id="rId11" Type="http://schemas.openxmlformats.org/officeDocument/2006/relationships/image" Target="../media/image53.emf"/><Relationship Id="rId12" Type="http://schemas.openxmlformats.org/officeDocument/2006/relationships/image" Target="../media/image67.emf"/><Relationship Id="rId13" Type="http://schemas.openxmlformats.org/officeDocument/2006/relationships/image" Target="../media/image68.emf"/><Relationship Id="rId1" Type="http://schemas.openxmlformats.org/officeDocument/2006/relationships/image" Target="../media/image44.emf"/><Relationship Id="rId2" Type="http://schemas.openxmlformats.org/officeDocument/2006/relationships/image" Target="../media/image45.emf"/><Relationship Id="rId3" Type="http://schemas.openxmlformats.org/officeDocument/2006/relationships/image" Target="../media/image46.emf"/><Relationship Id="rId4" Type="http://schemas.openxmlformats.org/officeDocument/2006/relationships/image" Target="../media/image47.emf"/><Relationship Id="rId5" Type="http://schemas.openxmlformats.org/officeDocument/2006/relationships/image" Target="../media/image48.emf"/><Relationship Id="rId6" Type="http://schemas.openxmlformats.org/officeDocument/2006/relationships/image" Target="../media/image49.emf"/><Relationship Id="rId7" Type="http://schemas.openxmlformats.org/officeDocument/2006/relationships/image" Target="../media/image59.emf"/><Relationship Id="rId8" Type="http://schemas.openxmlformats.org/officeDocument/2006/relationships/image" Target="../media/image60.emf"/><Relationship Id="rId9" Type="http://schemas.openxmlformats.org/officeDocument/2006/relationships/image" Target="../media/image65.emf"/><Relationship Id="rId10" Type="http://schemas.openxmlformats.org/officeDocument/2006/relationships/image" Target="../media/image66.e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71.e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74.emf"/><Relationship Id="rId2" Type="http://schemas.openxmlformats.org/officeDocument/2006/relationships/image" Target="../media/image75.emf"/><Relationship Id="rId3" Type="http://schemas.openxmlformats.org/officeDocument/2006/relationships/image" Target="../media/image76.e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77.e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80.e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83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Relationship Id="rId2" Type="http://schemas.openxmlformats.org/officeDocument/2006/relationships/image" Target="../media/image15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Relationship Id="rId2" Type="http://schemas.openxmlformats.org/officeDocument/2006/relationships/image" Target="../media/image18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emf"/><Relationship Id="rId2" Type="http://schemas.openxmlformats.org/officeDocument/2006/relationships/image" Target="../media/image24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emf"/><Relationship Id="rId2" Type="http://schemas.openxmlformats.org/officeDocument/2006/relationships/image" Target="../media/image28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7728AC-4B4F-4348-A192-856689668E8F}" type="datetimeFigureOut">
              <a:rPr lang="en-US" smtClean="0"/>
              <a:t>7/26/18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F51C37-763A-A544-96C6-A43233B492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3686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51C37-763A-A544-96C6-A43233B4922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867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51C37-763A-A544-96C6-A43233B4922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6443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51C37-763A-A544-96C6-A43233B4922E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2086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chatbotslife.com</a:t>
            </a:r>
            <a:r>
              <a:rPr lang="en-US" dirty="0" smtClean="0"/>
              <a:t>/regularization-in-deep-learning-f649a45d6e0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E9D9E1-75D0-4044-9DBB-6F249CDCE0B5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9698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694904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 sz="2550" b="0" i="0" baseline="0">
                <a:solidFill>
                  <a:srgbClr val="464646"/>
                </a:solidFill>
                <a:latin typeface="Karla" charset="0"/>
                <a:ea typeface="Karla" charset="0"/>
                <a:cs typeface="Karla" charset="0"/>
              </a:defRPr>
            </a:lvl1pPr>
          </a:lstStyle>
          <a:p>
            <a:r>
              <a:rPr lang="en-US" dirty="0" smtClean="0"/>
              <a:t>Lecture #: Lecture Title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3F251-9293-E549-ADD9-CEA99722651D}" type="datetimeFigureOut">
              <a:rPr lang="en-US" smtClean="0"/>
              <a:t>7/26/18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082800" y="2958528"/>
            <a:ext cx="80264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0" i="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1800" b="0" i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800" b="0" i="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1800" b="0" i="0" dirty="0" smtClean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pPr algn="ctr"/>
            <a:r>
              <a:rPr lang="en-US" sz="1200" b="0" i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Institute for Applied</a:t>
            </a:r>
            <a:r>
              <a:rPr lang="en-US" sz="1200" b="0" i="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Computational Science</a:t>
            </a:r>
          </a:p>
          <a:p>
            <a:pPr algn="ctr"/>
            <a:r>
              <a:rPr lang="en-US" sz="1200" b="0" i="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Harvard</a:t>
            </a:r>
            <a:endParaRPr lang="en-US" sz="1200" b="0" i="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grpSp>
        <p:nvGrpSpPr>
          <p:cNvPr id="12" name="Group 11"/>
          <p:cNvGrpSpPr>
            <a:grpSpLocks noChangeAspect="1"/>
          </p:cNvGrpSpPr>
          <p:nvPr/>
        </p:nvGrpSpPr>
        <p:grpSpPr>
          <a:xfrm>
            <a:off x="4475135" y="4428551"/>
            <a:ext cx="3154320" cy="1764795"/>
            <a:chOff x="3383860" y="4092499"/>
            <a:chExt cx="1774304" cy="1102997"/>
          </a:xfrm>
        </p:grpSpPr>
        <p:pic>
          <p:nvPicPr>
            <p:cNvPr id="13" name="Picture 12" descr="iacs.png"/>
            <p:cNvPicPr>
              <a:picLocks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3860" y="4092501"/>
              <a:ext cx="874886" cy="1102995"/>
            </a:xfrm>
            <a:prstGeom prst="rect">
              <a:avLst/>
            </a:prstGeom>
          </p:spPr>
        </p:pic>
        <p:pic>
          <p:nvPicPr>
            <p:cNvPr id="14" name="Picture 13" descr="harvard.png"/>
            <p:cNvPicPr>
              <a:picLocks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3769" y="4092499"/>
              <a:ext cx="874395" cy="1102995"/>
            </a:xfrm>
            <a:prstGeom prst="rect">
              <a:avLst/>
            </a:prstGeom>
          </p:spPr>
        </p:pic>
      </p:grpSp>
    </p:spTree>
    <p:extLst/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342887" indent="0">
              <a:buNone/>
              <a:defRPr sz="2100"/>
            </a:lvl2pPr>
            <a:lvl3pPr marL="685773" indent="0">
              <a:buNone/>
              <a:defRPr sz="1800"/>
            </a:lvl3pPr>
            <a:lvl4pPr marL="1028659" indent="0">
              <a:buNone/>
              <a:defRPr sz="1500"/>
            </a:lvl4pPr>
            <a:lvl5pPr marL="1371545" indent="0">
              <a:buNone/>
              <a:defRPr sz="1500"/>
            </a:lvl5pPr>
            <a:lvl6pPr marL="1714432" indent="0">
              <a:buNone/>
              <a:defRPr sz="1500"/>
            </a:lvl6pPr>
            <a:lvl7pPr marL="2057318" indent="0">
              <a:buNone/>
              <a:defRPr sz="1500"/>
            </a:lvl7pPr>
            <a:lvl8pPr marL="2400204" indent="0">
              <a:buNone/>
              <a:defRPr sz="1500"/>
            </a:lvl8pPr>
            <a:lvl9pPr marL="2743091" indent="0">
              <a:buNone/>
              <a:defRPr sz="15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/>
            </a:lvl1pPr>
            <a:lvl2pPr marL="342887" indent="0">
              <a:buNone/>
              <a:defRPr sz="900"/>
            </a:lvl2pPr>
            <a:lvl3pPr marL="685773" indent="0">
              <a:buNone/>
              <a:defRPr sz="750"/>
            </a:lvl3pPr>
            <a:lvl4pPr marL="1028659" indent="0">
              <a:buNone/>
              <a:defRPr sz="675"/>
            </a:lvl4pPr>
            <a:lvl5pPr marL="1371545" indent="0">
              <a:buNone/>
              <a:defRPr sz="675"/>
            </a:lvl5pPr>
            <a:lvl6pPr marL="1714432" indent="0">
              <a:buNone/>
              <a:defRPr sz="675"/>
            </a:lvl6pPr>
            <a:lvl7pPr marL="2057318" indent="0">
              <a:buNone/>
              <a:defRPr sz="675"/>
            </a:lvl7pPr>
            <a:lvl8pPr marL="2400204" indent="0">
              <a:buNone/>
              <a:defRPr sz="675"/>
            </a:lvl8pPr>
            <a:lvl9pPr marL="2743091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3F251-9293-E549-ADD9-CEA99722651D}" type="datetimeFigureOut">
              <a:rPr lang="en-US" smtClean="0"/>
              <a:t>7/26/18</a:t>
            </a:fld>
            <a:endParaRPr lang="en-US"/>
          </a:p>
        </p:txBody>
      </p:sp>
      <p:sp>
        <p:nvSpPr>
          <p:cNvPr id="9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993093" y="6356355"/>
            <a:ext cx="2844800" cy="365125"/>
          </a:xfrm>
        </p:spPr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0162848" y="6408112"/>
            <a:ext cx="1013419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25" cap="small" baseline="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825" cap="small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825" cap="small" baseline="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825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12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165600" y="6356355"/>
            <a:ext cx="3860800" cy="365125"/>
          </a:xfrm>
        </p:spPr>
        <p:txBody>
          <a:bodyPr/>
          <a:lstStyle/>
          <a:p>
            <a:endParaRPr lang="en-US"/>
          </a:p>
        </p:txBody>
      </p:sp>
      <p:grpSp>
        <p:nvGrpSpPr>
          <p:cNvPr id="13" name="Group 12"/>
          <p:cNvGrpSpPr>
            <a:grpSpLocks/>
          </p:cNvGrpSpPr>
          <p:nvPr/>
        </p:nvGrpSpPr>
        <p:grpSpPr>
          <a:xfrm>
            <a:off x="667463" y="6153741"/>
            <a:ext cx="812363" cy="461756"/>
            <a:chOff x="8442646" y="6356350"/>
            <a:chExt cx="482609" cy="274320"/>
          </a:xfrm>
        </p:grpSpPr>
        <p:pic>
          <p:nvPicPr>
            <p:cNvPr id="14" name="Picture 13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5" name="Picture 14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/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596482"/>
            <a:ext cx="10972800" cy="211114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3F251-9293-E549-ADD9-CEA99722651D}" type="datetimeFigureOut">
              <a:rPr lang="en-US" smtClean="0"/>
              <a:t>7/26/18</a:t>
            </a:fld>
            <a:endParaRPr lang="en-US"/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993093" y="6356355"/>
            <a:ext cx="2844800" cy="365125"/>
          </a:xfrm>
        </p:spPr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0162848" y="6408112"/>
            <a:ext cx="1013419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25" cap="small" baseline="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825" cap="small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825" cap="small" baseline="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825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165600" y="6356355"/>
            <a:ext cx="3860800" cy="365125"/>
          </a:xfrm>
        </p:spPr>
        <p:txBody>
          <a:bodyPr/>
          <a:lstStyle/>
          <a:p>
            <a:endParaRPr lang="en-US"/>
          </a:p>
        </p:txBody>
      </p:sp>
    </p:spTree>
    <p:extLst/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3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3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3F251-9293-E549-ADD9-CEA99722651D}" type="datetimeFigureOut">
              <a:rPr lang="en-US" smtClean="0"/>
              <a:t>7/26/18</a:t>
            </a:fld>
            <a:endParaRPr lang="en-US"/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993093" y="6356355"/>
            <a:ext cx="2844800" cy="365125"/>
          </a:xfrm>
        </p:spPr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0162848" y="6408112"/>
            <a:ext cx="1013419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25" cap="small" baseline="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825" cap="small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825" cap="small" baseline="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825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165600" y="6356355"/>
            <a:ext cx="3860800" cy="365125"/>
          </a:xfrm>
        </p:spPr>
        <p:txBody>
          <a:bodyPr/>
          <a:lstStyle/>
          <a:p>
            <a:endParaRPr lang="en-US"/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 sz="3200">
                <a:solidFill>
                  <a:srgbClr val="464646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60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1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15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135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2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2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grpSp>
        <p:nvGrpSpPr>
          <p:cNvPr id="9" name="Group 8"/>
          <p:cNvGrpSpPr>
            <a:grpSpLocks/>
          </p:cNvGrpSpPr>
          <p:nvPr/>
        </p:nvGrpSpPr>
        <p:grpSpPr>
          <a:xfrm>
            <a:off x="667463" y="6153741"/>
            <a:ext cx="812363" cy="461756"/>
            <a:chOff x="8442646" y="6356350"/>
            <a:chExt cx="482609" cy="274320"/>
          </a:xfrm>
        </p:grpSpPr>
        <p:pic>
          <p:nvPicPr>
            <p:cNvPr id="7" name="Picture 6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8" name="Picture 7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cxnSp>
        <p:nvCxnSpPr>
          <p:cNvPr id="10" name="Straight Connector 9"/>
          <p:cNvCxnSpPr/>
          <p:nvPr/>
        </p:nvCxnSpPr>
        <p:spPr>
          <a:xfrm>
            <a:off x="0" y="789856"/>
            <a:ext cx="12192000" cy="0"/>
          </a:xfrm>
          <a:prstGeom prst="line">
            <a:avLst/>
          </a:prstGeom>
          <a:ln w="9525" cmpd="sng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165600" y="6356355"/>
            <a:ext cx="3860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18" name="Footer Placeholder 2"/>
          <p:cNvSpPr txBox="1">
            <a:spLocks/>
          </p:cNvSpPr>
          <p:nvPr/>
        </p:nvSpPr>
        <p:spPr>
          <a:xfrm>
            <a:off x="4170083" y="6347391"/>
            <a:ext cx="3860800" cy="365125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smtClean="0"/>
              <a:t>LML Colombia 2018</a:t>
            </a:r>
            <a:endParaRPr lang="en-US" sz="9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691" y="6255314"/>
            <a:ext cx="329520" cy="457200"/>
          </a:xfrm>
          <a:prstGeom prst="rect">
            <a:avLst/>
          </a:prstGeom>
        </p:spPr>
      </p:pic>
      <p:sp>
        <p:nvSpPr>
          <p:cNvPr id="14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51903" y="6363665"/>
            <a:ext cx="2844800" cy="365125"/>
          </a:xfrm>
        </p:spPr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10027268" y="6413704"/>
            <a:ext cx="1013419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25" cap="small" baseline="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825" cap="small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825" cap="small" baseline="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825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19" name="Slide Number Placeholder 4"/>
          <p:cNvSpPr txBox="1">
            <a:spLocks/>
          </p:cNvSpPr>
          <p:nvPr/>
        </p:nvSpPr>
        <p:spPr>
          <a:xfrm>
            <a:off x="8656385" y="6360837"/>
            <a:ext cx="2844800" cy="365125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13833A1-46C9-FB45-812F-A8AC7B5136EB}" type="slidenum">
              <a:rPr lang="en-US" sz="900" smtClean="0"/>
              <a:pPr/>
              <a:t>‹#›</a:t>
            </a:fld>
            <a:endParaRPr lang="en-US" sz="900" dirty="0"/>
          </a:p>
        </p:txBody>
      </p:sp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ly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2951" y="357489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1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15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135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2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2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grpSp>
        <p:nvGrpSpPr>
          <p:cNvPr id="9" name="Group 8"/>
          <p:cNvGrpSpPr>
            <a:grpSpLocks/>
          </p:cNvGrpSpPr>
          <p:nvPr/>
        </p:nvGrpSpPr>
        <p:grpSpPr>
          <a:xfrm>
            <a:off x="667463" y="6153741"/>
            <a:ext cx="812363" cy="461756"/>
            <a:chOff x="8442646" y="6356350"/>
            <a:chExt cx="482609" cy="274320"/>
          </a:xfrm>
        </p:grpSpPr>
        <p:pic>
          <p:nvPicPr>
            <p:cNvPr id="7" name="Picture 6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8" name="Picture 7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sp>
        <p:nvSpPr>
          <p:cNvPr id="10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165600" y="6356355"/>
            <a:ext cx="3860800" cy="365125"/>
          </a:xfrm>
        </p:spPr>
        <p:txBody>
          <a:bodyPr/>
          <a:lstStyle/>
          <a:p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691" y="6255314"/>
            <a:ext cx="329520" cy="457200"/>
          </a:xfrm>
          <a:prstGeom prst="rect">
            <a:avLst/>
          </a:prstGeom>
        </p:spPr>
      </p:pic>
      <p:sp>
        <p:nvSpPr>
          <p:cNvPr id="14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51903" y="6363665"/>
            <a:ext cx="2844800" cy="365125"/>
          </a:xfrm>
        </p:spPr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10027268" y="6413704"/>
            <a:ext cx="1013419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25" cap="small" baseline="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825" cap="small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825" cap="small" baseline="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825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6"/>
          </a:xfrm>
          <a:prstGeom prst="rect">
            <a:avLst/>
          </a:prstGeo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887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77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659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545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432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318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204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091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3F251-9293-E549-ADD9-CEA99722651D}" type="datetimeFigureOut">
              <a:rPr lang="en-US" smtClean="0"/>
              <a:t>7/26/18</a:t>
            </a:fld>
            <a:endParaRPr lang="en-US"/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165600" y="6356355"/>
            <a:ext cx="3860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993093" y="6356355"/>
            <a:ext cx="2844800" cy="365125"/>
          </a:xfrm>
        </p:spPr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10162848" y="6408112"/>
            <a:ext cx="1013419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25" cap="small" baseline="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825" cap="small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825" cap="small" baseline="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825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5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5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3F251-9293-E549-ADD9-CEA99722651D}" type="datetimeFigureOut">
              <a:rPr lang="en-US" smtClean="0"/>
              <a:t>7/26/18</a:t>
            </a:fld>
            <a:endParaRPr lang="en-US"/>
          </a:p>
        </p:txBody>
      </p:sp>
      <p:grpSp>
        <p:nvGrpSpPr>
          <p:cNvPr id="8" name="Group 7"/>
          <p:cNvGrpSpPr>
            <a:grpSpLocks/>
          </p:cNvGrpSpPr>
          <p:nvPr/>
        </p:nvGrpSpPr>
        <p:grpSpPr>
          <a:xfrm>
            <a:off x="667463" y="6153741"/>
            <a:ext cx="812363" cy="461756"/>
            <a:chOff x="8442646" y="6356350"/>
            <a:chExt cx="482609" cy="274320"/>
          </a:xfrm>
        </p:grpSpPr>
        <p:pic>
          <p:nvPicPr>
            <p:cNvPr id="9" name="Picture 8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0" name="Picture 9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165600" y="6356355"/>
            <a:ext cx="3860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12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477091" y="6363665"/>
            <a:ext cx="2844800" cy="365125"/>
          </a:xfrm>
        </p:spPr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9758328" y="6427151"/>
            <a:ext cx="1013419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25" cap="small" baseline="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825" cap="small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825" cap="small" baseline="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825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691" y="6255314"/>
            <a:ext cx="329520" cy="457200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4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887" indent="0">
              <a:buNone/>
              <a:defRPr sz="1500" b="1"/>
            </a:lvl2pPr>
            <a:lvl3pPr marL="685773" indent="0">
              <a:buNone/>
              <a:defRPr sz="1350" b="1"/>
            </a:lvl3pPr>
            <a:lvl4pPr marL="1028659" indent="0">
              <a:buNone/>
              <a:defRPr sz="1200" b="1"/>
            </a:lvl4pPr>
            <a:lvl5pPr marL="1371545" indent="0">
              <a:buNone/>
              <a:defRPr sz="1200" b="1"/>
            </a:lvl5pPr>
            <a:lvl6pPr marL="1714432" indent="0">
              <a:buNone/>
              <a:defRPr sz="1200" b="1"/>
            </a:lvl6pPr>
            <a:lvl7pPr marL="2057318" indent="0">
              <a:buNone/>
              <a:defRPr sz="1200" b="1"/>
            </a:lvl7pPr>
            <a:lvl8pPr marL="2400204" indent="0">
              <a:buNone/>
              <a:defRPr sz="1200" b="1"/>
            </a:lvl8pPr>
            <a:lvl9pPr marL="2743091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2" y="1535114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887" indent="0">
              <a:buNone/>
              <a:defRPr sz="1500" b="1"/>
            </a:lvl2pPr>
            <a:lvl3pPr marL="685773" indent="0">
              <a:buNone/>
              <a:defRPr sz="1350" b="1"/>
            </a:lvl3pPr>
            <a:lvl4pPr marL="1028659" indent="0">
              <a:buNone/>
              <a:defRPr sz="1200" b="1"/>
            </a:lvl4pPr>
            <a:lvl5pPr marL="1371545" indent="0">
              <a:buNone/>
              <a:defRPr sz="1200" b="1"/>
            </a:lvl5pPr>
            <a:lvl6pPr marL="1714432" indent="0">
              <a:buNone/>
              <a:defRPr sz="1200" b="1"/>
            </a:lvl6pPr>
            <a:lvl7pPr marL="2057318" indent="0">
              <a:buNone/>
              <a:defRPr sz="1200" b="1"/>
            </a:lvl7pPr>
            <a:lvl8pPr marL="2400204" indent="0">
              <a:buNone/>
              <a:defRPr sz="1200" b="1"/>
            </a:lvl8pPr>
            <a:lvl9pPr marL="2743091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2" y="2174875"/>
            <a:ext cx="5389033" cy="3951288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3F251-9293-E549-ADD9-CEA99722651D}" type="datetimeFigureOut">
              <a:rPr lang="en-US" smtClean="0"/>
              <a:t>7/26/18</a:t>
            </a:fld>
            <a:endParaRPr lang="en-US"/>
          </a:p>
        </p:txBody>
      </p:sp>
      <p:grpSp>
        <p:nvGrpSpPr>
          <p:cNvPr id="10" name="Group 9"/>
          <p:cNvGrpSpPr>
            <a:grpSpLocks/>
          </p:cNvGrpSpPr>
          <p:nvPr/>
        </p:nvGrpSpPr>
        <p:grpSpPr>
          <a:xfrm>
            <a:off x="667463" y="6153741"/>
            <a:ext cx="812363" cy="461756"/>
            <a:chOff x="8442646" y="6356350"/>
            <a:chExt cx="482609" cy="274320"/>
          </a:xfrm>
        </p:grpSpPr>
        <p:pic>
          <p:nvPicPr>
            <p:cNvPr id="11" name="Picture 10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2" name="Picture 11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sp>
        <p:nvSpPr>
          <p:cNvPr id="15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165600" y="6356355"/>
            <a:ext cx="3860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17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993093" y="6356355"/>
            <a:ext cx="2844800" cy="365125"/>
          </a:xfrm>
        </p:spPr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10162848" y="6408112"/>
            <a:ext cx="1013419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25" cap="small" baseline="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825" cap="small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825" cap="small" baseline="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825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ection Titl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686170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3F251-9293-E549-ADD9-CEA99722651D}" type="datetimeFigureOut">
              <a:rPr lang="en-US" smtClean="0"/>
              <a:t>7/26/18</a:t>
            </a:fld>
            <a:endParaRPr lang="en-US"/>
          </a:p>
        </p:txBody>
      </p:sp>
      <p:grpSp>
        <p:nvGrpSpPr>
          <p:cNvPr id="6" name="Group 5"/>
          <p:cNvGrpSpPr>
            <a:grpSpLocks/>
          </p:cNvGrpSpPr>
          <p:nvPr/>
        </p:nvGrpSpPr>
        <p:grpSpPr>
          <a:xfrm>
            <a:off x="667463" y="6153741"/>
            <a:ext cx="812363" cy="461756"/>
            <a:chOff x="8442646" y="6356350"/>
            <a:chExt cx="482609" cy="274320"/>
          </a:xfrm>
        </p:grpSpPr>
        <p:pic>
          <p:nvPicPr>
            <p:cNvPr id="7" name="Picture 6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8" name="Picture 7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691" y="6255314"/>
            <a:ext cx="329520" cy="457200"/>
          </a:xfrm>
          <a:prstGeom prst="rect">
            <a:avLst/>
          </a:prstGeom>
        </p:spPr>
      </p:pic>
      <p:sp>
        <p:nvSpPr>
          <p:cNvPr id="21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51903" y="6363665"/>
            <a:ext cx="2844800" cy="365125"/>
          </a:xfrm>
        </p:spPr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10027268" y="6413704"/>
            <a:ext cx="1013419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25" cap="small" baseline="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825" cap="small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825" cap="small" baseline="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825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24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165600" y="6356355"/>
            <a:ext cx="3860800" cy="365125"/>
          </a:xfrm>
        </p:spPr>
        <p:txBody>
          <a:bodyPr/>
          <a:lstStyle/>
          <a:p>
            <a:endParaRPr lang="en-US"/>
          </a:p>
        </p:txBody>
      </p:sp>
    </p:spTree>
    <p:extLst/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3F251-9293-E549-ADD9-CEA99722651D}" type="datetimeFigureOut">
              <a:rPr lang="en-US" smtClean="0"/>
              <a:t>7/26/18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8" name="Group 7"/>
          <p:cNvGrpSpPr>
            <a:grpSpLocks/>
          </p:cNvGrpSpPr>
          <p:nvPr/>
        </p:nvGrpSpPr>
        <p:grpSpPr>
          <a:xfrm>
            <a:off x="667463" y="6153741"/>
            <a:ext cx="812363" cy="461756"/>
            <a:chOff x="8442646" y="6356350"/>
            <a:chExt cx="482609" cy="274320"/>
          </a:xfrm>
        </p:grpSpPr>
        <p:pic>
          <p:nvPicPr>
            <p:cNvPr id="9" name="Picture 8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0" name="Picture 9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691" y="6255314"/>
            <a:ext cx="329520" cy="457200"/>
          </a:xfrm>
          <a:prstGeom prst="rect">
            <a:avLst/>
          </a:prstGeom>
        </p:spPr>
      </p:pic>
      <p:sp>
        <p:nvSpPr>
          <p:cNvPr id="17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51903" y="6363665"/>
            <a:ext cx="2844800" cy="365125"/>
          </a:xfrm>
        </p:spPr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10027268" y="6413704"/>
            <a:ext cx="1013419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25" cap="small" baseline="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825" cap="small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825" cap="small" baseline="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825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/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1"/>
            <a:ext cx="4011084" cy="1162050"/>
          </a:xfrm>
          <a:prstGeom prst="rect">
            <a:avLst/>
          </a:prstGeo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5"/>
            <a:ext cx="6815667" cy="5853113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/>
            </a:lvl1pPr>
            <a:lvl2pPr marL="342887" indent="0">
              <a:buNone/>
              <a:defRPr sz="900"/>
            </a:lvl2pPr>
            <a:lvl3pPr marL="685773" indent="0">
              <a:buNone/>
              <a:defRPr sz="750"/>
            </a:lvl3pPr>
            <a:lvl4pPr marL="1028659" indent="0">
              <a:buNone/>
              <a:defRPr sz="675"/>
            </a:lvl4pPr>
            <a:lvl5pPr marL="1371545" indent="0">
              <a:buNone/>
              <a:defRPr sz="675"/>
            </a:lvl5pPr>
            <a:lvl6pPr marL="1714432" indent="0">
              <a:buNone/>
              <a:defRPr sz="675"/>
            </a:lvl6pPr>
            <a:lvl7pPr marL="2057318" indent="0">
              <a:buNone/>
              <a:defRPr sz="675"/>
            </a:lvl7pPr>
            <a:lvl8pPr marL="2400204" indent="0">
              <a:buNone/>
              <a:defRPr sz="675"/>
            </a:lvl8pPr>
            <a:lvl9pPr marL="2743091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3F251-9293-E549-ADD9-CEA99722651D}" type="datetimeFigureOut">
              <a:rPr lang="en-US" smtClean="0"/>
              <a:t>7/26/18</a:t>
            </a:fld>
            <a:endParaRPr lang="en-US"/>
          </a:p>
        </p:txBody>
      </p:sp>
      <p:sp>
        <p:nvSpPr>
          <p:cNvPr id="9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993093" y="6356355"/>
            <a:ext cx="2844800" cy="365125"/>
          </a:xfrm>
        </p:spPr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0162848" y="6408112"/>
            <a:ext cx="1013419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25" cap="small" baseline="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825" cap="small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825" cap="small" baseline="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825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12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165600" y="6356355"/>
            <a:ext cx="3860800" cy="365125"/>
          </a:xfrm>
        </p:spPr>
        <p:txBody>
          <a:bodyPr/>
          <a:lstStyle/>
          <a:p>
            <a:endParaRPr lang="en-US"/>
          </a:p>
        </p:txBody>
      </p:sp>
      <p:grpSp>
        <p:nvGrpSpPr>
          <p:cNvPr id="13" name="Group 12"/>
          <p:cNvGrpSpPr>
            <a:grpSpLocks/>
          </p:cNvGrpSpPr>
          <p:nvPr/>
        </p:nvGrpSpPr>
        <p:grpSpPr>
          <a:xfrm>
            <a:off x="667463" y="6153741"/>
            <a:ext cx="812363" cy="461756"/>
            <a:chOff x="8442646" y="6356350"/>
            <a:chExt cx="482609" cy="274320"/>
          </a:xfrm>
        </p:grpSpPr>
        <p:pic>
          <p:nvPicPr>
            <p:cNvPr id="14" name="Picture 13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5" name="Picture 14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5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33F251-9293-E549-ADD9-CEA99722651D}" type="datetimeFigureOut">
              <a:rPr lang="en-US" smtClean="0"/>
              <a:t>7/26/18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5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5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8901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ctr" defTabSz="342887" rtl="0" eaLnBrk="1" latinLnBrk="0" hangingPunct="1">
        <a:spcBef>
          <a:spcPct val="0"/>
        </a:spcBef>
        <a:buNone/>
        <a:defRPr sz="2400" kern="1200" baseline="0">
          <a:solidFill>
            <a:schemeClr val="tx1"/>
          </a:solidFill>
          <a:latin typeface="Karla"/>
          <a:ea typeface="+mj-ea"/>
          <a:cs typeface="Karla"/>
        </a:defRPr>
      </a:lvl1pPr>
    </p:titleStyle>
    <p:bodyStyle>
      <a:lvl1pPr marL="257165" indent="-257165" algn="l" defTabSz="342887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190" indent="-214304" algn="l" defTabSz="342887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16" indent="-171443" algn="l" defTabSz="342887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02" indent="-171443" algn="l" defTabSz="342887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2988" indent="-171443" algn="l" defTabSz="342887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874" indent="-171443" algn="l" defTabSz="342887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61" indent="-171443" algn="l" defTabSz="342887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47" indent="-171443" algn="l" defTabSz="342887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33" indent="-171443" algn="l" defTabSz="342887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88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87" algn="l" defTabSz="34288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73" algn="l" defTabSz="34288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59" algn="l" defTabSz="34288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45" algn="l" defTabSz="34288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32" algn="l" defTabSz="34288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18" algn="l" defTabSz="34288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04" algn="l" defTabSz="34288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091" algn="l" defTabSz="34288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oleObject" Target="../embeddings/oleObject3.bin"/><Relationship Id="rId5" Type="http://schemas.openxmlformats.org/officeDocument/2006/relationships/image" Target="../media/image14.emf"/><Relationship Id="rId6" Type="http://schemas.openxmlformats.org/officeDocument/2006/relationships/oleObject" Target="../embeddings/oleObject4.bin"/><Relationship Id="rId7" Type="http://schemas.openxmlformats.org/officeDocument/2006/relationships/image" Target="../media/image15.e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4" Type="http://schemas.openxmlformats.org/officeDocument/2006/relationships/image" Target="../media/image17.emf"/><Relationship Id="rId5" Type="http://schemas.openxmlformats.org/officeDocument/2006/relationships/oleObject" Target="../embeddings/oleObject6.bin"/><Relationship Id="rId6" Type="http://schemas.openxmlformats.org/officeDocument/2006/relationships/image" Target="../media/image18.emf"/><Relationship Id="rId7" Type="http://schemas.openxmlformats.org/officeDocument/2006/relationships/image" Target="../media/image19.png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4" Type="http://schemas.openxmlformats.org/officeDocument/2006/relationships/image" Target="../media/image20.emf"/><Relationship Id="rId5" Type="http://schemas.openxmlformats.org/officeDocument/2006/relationships/image" Target="../media/image21.png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4" Type="http://schemas.openxmlformats.org/officeDocument/2006/relationships/image" Target="../media/image23.emf"/><Relationship Id="rId5" Type="http://schemas.openxmlformats.org/officeDocument/2006/relationships/oleObject" Target="../embeddings/oleObject9.bin"/><Relationship Id="rId6" Type="http://schemas.openxmlformats.org/officeDocument/2006/relationships/image" Target="../media/image24.emf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4" Type="http://schemas.openxmlformats.org/officeDocument/2006/relationships/image" Target="../media/image25.emf"/><Relationship Id="rId1" Type="http://schemas.openxmlformats.org/officeDocument/2006/relationships/vmlDrawing" Target="../drawings/vmlDrawing7.vml"/><Relationship Id="rId2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4" Type="http://schemas.openxmlformats.org/officeDocument/2006/relationships/image" Target="../media/image26.emf"/><Relationship Id="rId1" Type="http://schemas.openxmlformats.org/officeDocument/2006/relationships/vmlDrawing" Target="../drawings/vmlDrawing8.vml"/><Relationship Id="rId2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oleObject" Target="../embeddings/oleObject12.bin"/><Relationship Id="rId5" Type="http://schemas.openxmlformats.org/officeDocument/2006/relationships/image" Target="../media/image27.emf"/><Relationship Id="rId6" Type="http://schemas.openxmlformats.org/officeDocument/2006/relationships/oleObject" Target="../embeddings/oleObject13.bin"/><Relationship Id="rId7" Type="http://schemas.openxmlformats.org/officeDocument/2006/relationships/image" Target="../media/image28.emf"/><Relationship Id="rId1" Type="http://schemas.openxmlformats.org/officeDocument/2006/relationships/vmlDrawing" Target="../drawings/vmlDrawing9.vml"/><Relationship Id="rId2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4" Type="http://schemas.openxmlformats.org/officeDocument/2006/relationships/image" Target="../media/image30.emf"/><Relationship Id="rId5" Type="http://schemas.openxmlformats.org/officeDocument/2006/relationships/image" Target="../media/image31.png"/><Relationship Id="rId1" Type="http://schemas.openxmlformats.org/officeDocument/2006/relationships/vmlDrawing" Target="../drawings/vmlDrawing10.vml"/><Relationship Id="rId2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oleObject" Target="../embeddings/oleObject15.bin"/><Relationship Id="rId5" Type="http://schemas.openxmlformats.org/officeDocument/2006/relationships/image" Target="../media/image33.emf"/><Relationship Id="rId1" Type="http://schemas.openxmlformats.org/officeDocument/2006/relationships/vmlDrawing" Target="../drawings/vmlDrawing11.vml"/><Relationship Id="rId2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4" Type="http://schemas.openxmlformats.org/officeDocument/2006/relationships/image" Target="../media/image38.emf"/><Relationship Id="rId5" Type="http://schemas.openxmlformats.org/officeDocument/2006/relationships/oleObject" Target="../embeddings/oleObject17.bin"/><Relationship Id="rId6" Type="http://schemas.openxmlformats.org/officeDocument/2006/relationships/image" Target="../media/image39.emf"/><Relationship Id="rId1" Type="http://schemas.openxmlformats.org/officeDocument/2006/relationships/vmlDrawing" Target="../drawings/vmlDrawing12.vml"/><Relationship Id="rId2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4" Type="http://schemas.openxmlformats.org/officeDocument/2006/relationships/image" Target="../media/image40.emf"/><Relationship Id="rId5" Type="http://schemas.openxmlformats.org/officeDocument/2006/relationships/oleObject" Target="../embeddings/oleObject19.bin"/><Relationship Id="rId6" Type="http://schemas.openxmlformats.org/officeDocument/2006/relationships/image" Target="../media/image41.emf"/><Relationship Id="rId7" Type="http://schemas.openxmlformats.org/officeDocument/2006/relationships/oleObject" Target="../embeddings/oleObject20.bin"/><Relationship Id="rId8" Type="http://schemas.openxmlformats.org/officeDocument/2006/relationships/image" Target="../media/image42.emf"/><Relationship Id="rId1" Type="http://schemas.openxmlformats.org/officeDocument/2006/relationships/vmlDrawing" Target="../drawings/vmlDrawing13.vml"/><Relationship Id="rId2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3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7.emf"/><Relationship Id="rId12" Type="http://schemas.openxmlformats.org/officeDocument/2006/relationships/oleObject" Target="../embeddings/oleObject25.bin"/><Relationship Id="rId13" Type="http://schemas.openxmlformats.org/officeDocument/2006/relationships/image" Target="../media/image48.emf"/><Relationship Id="rId14" Type="http://schemas.openxmlformats.org/officeDocument/2006/relationships/oleObject" Target="../embeddings/oleObject26.bin"/><Relationship Id="rId15" Type="http://schemas.openxmlformats.org/officeDocument/2006/relationships/image" Target="../media/image49.emf"/><Relationship Id="rId1" Type="http://schemas.openxmlformats.org/officeDocument/2006/relationships/vmlDrawing" Target="../drawings/vmlDrawing14.v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43.png"/><Relationship Id="rId4" Type="http://schemas.openxmlformats.org/officeDocument/2006/relationships/oleObject" Target="../embeddings/oleObject21.bin"/><Relationship Id="rId5" Type="http://schemas.openxmlformats.org/officeDocument/2006/relationships/image" Target="../media/image44.emf"/><Relationship Id="rId6" Type="http://schemas.openxmlformats.org/officeDocument/2006/relationships/oleObject" Target="../embeddings/oleObject22.bin"/><Relationship Id="rId7" Type="http://schemas.openxmlformats.org/officeDocument/2006/relationships/image" Target="../media/image45.emf"/><Relationship Id="rId8" Type="http://schemas.openxmlformats.org/officeDocument/2006/relationships/oleObject" Target="../embeddings/oleObject23.bin"/><Relationship Id="rId9" Type="http://schemas.openxmlformats.org/officeDocument/2006/relationships/image" Target="../media/image46.emf"/><Relationship Id="rId10" Type="http://schemas.openxmlformats.org/officeDocument/2006/relationships/oleObject" Target="../embeddings/oleObject24.bin"/></Relationships>
</file>

<file path=ppt/slides/_rels/slide35.xml.rels><?xml version="1.0" encoding="UTF-8" standalone="yes"?>
<Relationships xmlns="http://schemas.openxmlformats.org/package/2006/relationships"><Relationship Id="rId9" Type="http://schemas.openxmlformats.org/officeDocument/2006/relationships/image" Target="../media/image46.emf"/><Relationship Id="rId20" Type="http://schemas.openxmlformats.org/officeDocument/2006/relationships/oleObject" Target="../embeddings/oleObject35.bin"/><Relationship Id="rId21" Type="http://schemas.openxmlformats.org/officeDocument/2006/relationships/image" Target="../media/image52.emf"/><Relationship Id="rId10" Type="http://schemas.openxmlformats.org/officeDocument/2006/relationships/oleObject" Target="../embeddings/oleObject30.bin"/><Relationship Id="rId11" Type="http://schemas.openxmlformats.org/officeDocument/2006/relationships/image" Target="../media/image47.emf"/><Relationship Id="rId12" Type="http://schemas.openxmlformats.org/officeDocument/2006/relationships/oleObject" Target="../embeddings/oleObject31.bin"/><Relationship Id="rId13" Type="http://schemas.openxmlformats.org/officeDocument/2006/relationships/image" Target="../media/image48.emf"/><Relationship Id="rId14" Type="http://schemas.openxmlformats.org/officeDocument/2006/relationships/oleObject" Target="../embeddings/oleObject32.bin"/><Relationship Id="rId15" Type="http://schemas.openxmlformats.org/officeDocument/2006/relationships/image" Target="../media/image49.emf"/><Relationship Id="rId16" Type="http://schemas.openxmlformats.org/officeDocument/2006/relationships/oleObject" Target="../embeddings/oleObject33.bin"/><Relationship Id="rId17" Type="http://schemas.openxmlformats.org/officeDocument/2006/relationships/image" Target="../media/image50.emf"/><Relationship Id="rId18" Type="http://schemas.openxmlformats.org/officeDocument/2006/relationships/oleObject" Target="../embeddings/oleObject34.bin"/><Relationship Id="rId19" Type="http://schemas.openxmlformats.org/officeDocument/2006/relationships/image" Target="../media/image51.emf"/><Relationship Id="rId1" Type="http://schemas.openxmlformats.org/officeDocument/2006/relationships/vmlDrawing" Target="../drawings/vmlDrawing15.v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43.png"/><Relationship Id="rId4" Type="http://schemas.openxmlformats.org/officeDocument/2006/relationships/oleObject" Target="../embeddings/oleObject27.bin"/><Relationship Id="rId5" Type="http://schemas.openxmlformats.org/officeDocument/2006/relationships/image" Target="../media/image44.emf"/><Relationship Id="rId6" Type="http://schemas.openxmlformats.org/officeDocument/2006/relationships/oleObject" Target="../embeddings/oleObject28.bin"/><Relationship Id="rId7" Type="http://schemas.openxmlformats.org/officeDocument/2006/relationships/image" Target="../media/image45.emf"/><Relationship Id="rId8" Type="http://schemas.openxmlformats.org/officeDocument/2006/relationships/oleObject" Target="../embeddings/oleObject29.bin"/></Relationships>
</file>

<file path=ppt/slides/_rels/slide3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7.emf"/><Relationship Id="rId12" Type="http://schemas.openxmlformats.org/officeDocument/2006/relationships/oleObject" Target="../embeddings/oleObject40.bin"/><Relationship Id="rId13" Type="http://schemas.openxmlformats.org/officeDocument/2006/relationships/image" Target="../media/image48.emf"/><Relationship Id="rId14" Type="http://schemas.openxmlformats.org/officeDocument/2006/relationships/oleObject" Target="../embeddings/oleObject41.bin"/><Relationship Id="rId15" Type="http://schemas.openxmlformats.org/officeDocument/2006/relationships/image" Target="../media/image49.emf"/><Relationship Id="rId16" Type="http://schemas.openxmlformats.org/officeDocument/2006/relationships/oleObject" Target="../embeddings/oleObject42.bin"/><Relationship Id="rId17" Type="http://schemas.openxmlformats.org/officeDocument/2006/relationships/image" Target="../media/image53.emf"/><Relationship Id="rId18" Type="http://schemas.openxmlformats.org/officeDocument/2006/relationships/oleObject" Target="../embeddings/oleObject43.bin"/><Relationship Id="rId19" Type="http://schemas.openxmlformats.org/officeDocument/2006/relationships/image" Target="../media/image54.emf"/><Relationship Id="rId1" Type="http://schemas.openxmlformats.org/officeDocument/2006/relationships/vmlDrawing" Target="../drawings/vmlDrawing16.v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43.png"/><Relationship Id="rId4" Type="http://schemas.openxmlformats.org/officeDocument/2006/relationships/oleObject" Target="../embeddings/oleObject36.bin"/><Relationship Id="rId5" Type="http://schemas.openxmlformats.org/officeDocument/2006/relationships/image" Target="../media/image44.emf"/><Relationship Id="rId6" Type="http://schemas.openxmlformats.org/officeDocument/2006/relationships/oleObject" Target="../embeddings/oleObject37.bin"/><Relationship Id="rId7" Type="http://schemas.openxmlformats.org/officeDocument/2006/relationships/image" Target="../media/image45.emf"/><Relationship Id="rId8" Type="http://schemas.openxmlformats.org/officeDocument/2006/relationships/oleObject" Target="../embeddings/oleObject38.bin"/><Relationship Id="rId9" Type="http://schemas.openxmlformats.org/officeDocument/2006/relationships/image" Target="../media/image46.emf"/><Relationship Id="rId10" Type="http://schemas.openxmlformats.org/officeDocument/2006/relationships/oleObject" Target="../embeddings/oleObject39.bin"/></Relationships>
</file>

<file path=ppt/slides/_rels/slide37.xml.rels><?xml version="1.0" encoding="UTF-8" standalone="yes"?>
<Relationships xmlns="http://schemas.openxmlformats.org/package/2006/relationships"><Relationship Id="rId9" Type="http://schemas.openxmlformats.org/officeDocument/2006/relationships/image" Target="../media/image46.emf"/><Relationship Id="rId20" Type="http://schemas.openxmlformats.org/officeDocument/2006/relationships/oleObject" Target="../embeddings/oleObject52.bin"/><Relationship Id="rId21" Type="http://schemas.openxmlformats.org/officeDocument/2006/relationships/image" Target="../media/image56.emf"/><Relationship Id="rId10" Type="http://schemas.openxmlformats.org/officeDocument/2006/relationships/oleObject" Target="../embeddings/oleObject47.bin"/><Relationship Id="rId11" Type="http://schemas.openxmlformats.org/officeDocument/2006/relationships/image" Target="../media/image47.emf"/><Relationship Id="rId12" Type="http://schemas.openxmlformats.org/officeDocument/2006/relationships/oleObject" Target="../embeddings/oleObject48.bin"/><Relationship Id="rId13" Type="http://schemas.openxmlformats.org/officeDocument/2006/relationships/image" Target="../media/image48.emf"/><Relationship Id="rId14" Type="http://schemas.openxmlformats.org/officeDocument/2006/relationships/oleObject" Target="../embeddings/oleObject49.bin"/><Relationship Id="rId15" Type="http://schemas.openxmlformats.org/officeDocument/2006/relationships/image" Target="../media/image49.emf"/><Relationship Id="rId16" Type="http://schemas.openxmlformats.org/officeDocument/2006/relationships/oleObject" Target="../embeddings/oleObject50.bin"/><Relationship Id="rId17" Type="http://schemas.openxmlformats.org/officeDocument/2006/relationships/image" Target="../media/image53.emf"/><Relationship Id="rId18" Type="http://schemas.openxmlformats.org/officeDocument/2006/relationships/oleObject" Target="../embeddings/oleObject51.bin"/><Relationship Id="rId19" Type="http://schemas.openxmlformats.org/officeDocument/2006/relationships/image" Target="../media/image55.emf"/><Relationship Id="rId1" Type="http://schemas.openxmlformats.org/officeDocument/2006/relationships/vmlDrawing" Target="../drawings/vmlDrawing17.v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43.png"/><Relationship Id="rId4" Type="http://schemas.openxmlformats.org/officeDocument/2006/relationships/oleObject" Target="../embeddings/oleObject44.bin"/><Relationship Id="rId5" Type="http://schemas.openxmlformats.org/officeDocument/2006/relationships/image" Target="../media/image44.emf"/><Relationship Id="rId6" Type="http://schemas.openxmlformats.org/officeDocument/2006/relationships/oleObject" Target="../embeddings/oleObject45.bin"/><Relationship Id="rId7" Type="http://schemas.openxmlformats.org/officeDocument/2006/relationships/image" Target="../media/image45.emf"/><Relationship Id="rId8" Type="http://schemas.openxmlformats.org/officeDocument/2006/relationships/oleObject" Target="../embeddings/oleObject46.bin"/></Relationships>
</file>

<file path=ppt/slides/_rels/slide38.xml.rels><?xml version="1.0" encoding="UTF-8" standalone="yes"?>
<Relationships xmlns="http://schemas.openxmlformats.org/package/2006/relationships"><Relationship Id="rId9" Type="http://schemas.openxmlformats.org/officeDocument/2006/relationships/image" Target="../media/image46.emf"/><Relationship Id="rId20" Type="http://schemas.openxmlformats.org/officeDocument/2006/relationships/oleObject" Target="../embeddings/oleObject61.bin"/><Relationship Id="rId21" Type="http://schemas.openxmlformats.org/officeDocument/2006/relationships/image" Target="../media/image58.emf"/><Relationship Id="rId10" Type="http://schemas.openxmlformats.org/officeDocument/2006/relationships/oleObject" Target="../embeddings/oleObject56.bin"/><Relationship Id="rId11" Type="http://schemas.openxmlformats.org/officeDocument/2006/relationships/image" Target="../media/image47.emf"/><Relationship Id="rId12" Type="http://schemas.openxmlformats.org/officeDocument/2006/relationships/oleObject" Target="../embeddings/oleObject57.bin"/><Relationship Id="rId13" Type="http://schemas.openxmlformats.org/officeDocument/2006/relationships/image" Target="../media/image48.emf"/><Relationship Id="rId14" Type="http://schemas.openxmlformats.org/officeDocument/2006/relationships/oleObject" Target="../embeddings/oleObject58.bin"/><Relationship Id="rId15" Type="http://schemas.openxmlformats.org/officeDocument/2006/relationships/image" Target="../media/image49.emf"/><Relationship Id="rId16" Type="http://schemas.openxmlformats.org/officeDocument/2006/relationships/oleObject" Target="../embeddings/oleObject59.bin"/><Relationship Id="rId17" Type="http://schemas.openxmlformats.org/officeDocument/2006/relationships/image" Target="../media/image53.emf"/><Relationship Id="rId18" Type="http://schemas.openxmlformats.org/officeDocument/2006/relationships/oleObject" Target="../embeddings/oleObject60.bin"/><Relationship Id="rId19" Type="http://schemas.openxmlformats.org/officeDocument/2006/relationships/image" Target="../media/image57.emf"/><Relationship Id="rId1" Type="http://schemas.openxmlformats.org/officeDocument/2006/relationships/vmlDrawing" Target="../drawings/vmlDrawing18.v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43.png"/><Relationship Id="rId4" Type="http://schemas.openxmlformats.org/officeDocument/2006/relationships/oleObject" Target="../embeddings/oleObject53.bin"/><Relationship Id="rId5" Type="http://schemas.openxmlformats.org/officeDocument/2006/relationships/image" Target="../media/image44.emf"/><Relationship Id="rId6" Type="http://schemas.openxmlformats.org/officeDocument/2006/relationships/oleObject" Target="../embeddings/oleObject54.bin"/><Relationship Id="rId7" Type="http://schemas.openxmlformats.org/officeDocument/2006/relationships/image" Target="../media/image45.emf"/><Relationship Id="rId8" Type="http://schemas.openxmlformats.org/officeDocument/2006/relationships/oleObject" Target="../embeddings/oleObject55.bin"/></Relationships>
</file>

<file path=ppt/slides/_rels/slide39.xml.rels><?xml version="1.0" encoding="UTF-8" standalone="yes"?>
<Relationships xmlns="http://schemas.openxmlformats.org/package/2006/relationships"><Relationship Id="rId9" Type="http://schemas.openxmlformats.org/officeDocument/2006/relationships/image" Target="../media/image46.emf"/><Relationship Id="rId20" Type="http://schemas.openxmlformats.org/officeDocument/2006/relationships/oleObject" Target="../embeddings/oleObject70.bin"/><Relationship Id="rId21" Type="http://schemas.openxmlformats.org/officeDocument/2006/relationships/image" Target="../media/image53.emf"/><Relationship Id="rId10" Type="http://schemas.openxmlformats.org/officeDocument/2006/relationships/oleObject" Target="../embeddings/oleObject65.bin"/><Relationship Id="rId11" Type="http://schemas.openxmlformats.org/officeDocument/2006/relationships/image" Target="../media/image47.emf"/><Relationship Id="rId12" Type="http://schemas.openxmlformats.org/officeDocument/2006/relationships/oleObject" Target="../embeddings/oleObject66.bin"/><Relationship Id="rId13" Type="http://schemas.openxmlformats.org/officeDocument/2006/relationships/image" Target="../media/image48.emf"/><Relationship Id="rId14" Type="http://schemas.openxmlformats.org/officeDocument/2006/relationships/oleObject" Target="../embeddings/oleObject67.bin"/><Relationship Id="rId15" Type="http://schemas.openxmlformats.org/officeDocument/2006/relationships/image" Target="../media/image49.emf"/><Relationship Id="rId16" Type="http://schemas.openxmlformats.org/officeDocument/2006/relationships/oleObject" Target="../embeddings/oleObject68.bin"/><Relationship Id="rId17" Type="http://schemas.openxmlformats.org/officeDocument/2006/relationships/image" Target="../media/image59.emf"/><Relationship Id="rId18" Type="http://schemas.openxmlformats.org/officeDocument/2006/relationships/oleObject" Target="../embeddings/oleObject69.bin"/><Relationship Id="rId19" Type="http://schemas.openxmlformats.org/officeDocument/2006/relationships/image" Target="../media/image60.emf"/><Relationship Id="rId1" Type="http://schemas.openxmlformats.org/officeDocument/2006/relationships/vmlDrawing" Target="../drawings/vmlDrawing19.v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43.png"/><Relationship Id="rId4" Type="http://schemas.openxmlformats.org/officeDocument/2006/relationships/oleObject" Target="../embeddings/oleObject62.bin"/><Relationship Id="rId5" Type="http://schemas.openxmlformats.org/officeDocument/2006/relationships/image" Target="../media/image44.emf"/><Relationship Id="rId6" Type="http://schemas.openxmlformats.org/officeDocument/2006/relationships/oleObject" Target="../embeddings/oleObject63.bin"/><Relationship Id="rId7" Type="http://schemas.openxmlformats.org/officeDocument/2006/relationships/image" Target="../media/image45.emf"/><Relationship Id="rId8" Type="http://schemas.openxmlformats.org/officeDocument/2006/relationships/oleObject" Target="../embeddings/oleObject64.bin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9" Type="http://schemas.openxmlformats.org/officeDocument/2006/relationships/image" Target="../media/image46.emf"/><Relationship Id="rId20" Type="http://schemas.openxmlformats.org/officeDocument/2006/relationships/oleObject" Target="../embeddings/oleObject79.bin"/><Relationship Id="rId21" Type="http://schemas.openxmlformats.org/officeDocument/2006/relationships/image" Target="../media/image53.emf"/><Relationship Id="rId22" Type="http://schemas.openxmlformats.org/officeDocument/2006/relationships/oleObject" Target="../embeddings/oleObject80.bin"/><Relationship Id="rId23" Type="http://schemas.openxmlformats.org/officeDocument/2006/relationships/image" Target="../media/image61.emf"/><Relationship Id="rId24" Type="http://schemas.openxmlformats.org/officeDocument/2006/relationships/oleObject" Target="../embeddings/oleObject81.bin"/><Relationship Id="rId25" Type="http://schemas.openxmlformats.org/officeDocument/2006/relationships/image" Target="../media/image62.emf"/><Relationship Id="rId10" Type="http://schemas.openxmlformats.org/officeDocument/2006/relationships/oleObject" Target="../embeddings/oleObject74.bin"/><Relationship Id="rId11" Type="http://schemas.openxmlformats.org/officeDocument/2006/relationships/image" Target="../media/image47.emf"/><Relationship Id="rId12" Type="http://schemas.openxmlformats.org/officeDocument/2006/relationships/oleObject" Target="../embeddings/oleObject75.bin"/><Relationship Id="rId13" Type="http://schemas.openxmlformats.org/officeDocument/2006/relationships/image" Target="../media/image48.emf"/><Relationship Id="rId14" Type="http://schemas.openxmlformats.org/officeDocument/2006/relationships/oleObject" Target="../embeddings/oleObject76.bin"/><Relationship Id="rId15" Type="http://schemas.openxmlformats.org/officeDocument/2006/relationships/image" Target="../media/image49.emf"/><Relationship Id="rId16" Type="http://schemas.openxmlformats.org/officeDocument/2006/relationships/oleObject" Target="../embeddings/oleObject77.bin"/><Relationship Id="rId17" Type="http://schemas.openxmlformats.org/officeDocument/2006/relationships/image" Target="../media/image59.emf"/><Relationship Id="rId18" Type="http://schemas.openxmlformats.org/officeDocument/2006/relationships/oleObject" Target="../embeddings/oleObject78.bin"/><Relationship Id="rId19" Type="http://schemas.openxmlformats.org/officeDocument/2006/relationships/image" Target="../media/image60.emf"/><Relationship Id="rId1" Type="http://schemas.openxmlformats.org/officeDocument/2006/relationships/vmlDrawing" Target="../drawings/vmlDrawing20.v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43.png"/><Relationship Id="rId4" Type="http://schemas.openxmlformats.org/officeDocument/2006/relationships/oleObject" Target="../embeddings/oleObject71.bin"/><Relationship Id="rId5" Type="http://schemas.openxmlformats.org/officeDocument/2006/relationships/image" Target="../media/image44.emf"/><Relationship Id="rId6" Type="http://schemas.openxmlformats.org/officeDocument/2006/relationships/oleObject" Target="../embeddings/oleObject72.bin"/><Relationship Id="rId7" Type="http://schemas.openxmlformats.org/officeDocument/2006/relationships/image" Target="../media/image45.emf"/><Relationship Id="rId8" Type="http://schemas.openxmlformats.org/officeDocument/2006/relationships/oleObject" Target="../embeddings/oleObject73.bin"/></Relationships>
</file>

<file path=ppt/slides/_rels/slide41.xml.rels><?xml version="1.0" encoding="UTF-8" standalone="yes"?>
<Relationships xmlns="http://schemas.openxmlformats.org/package/2006/relationships"><Relationship Id="rId9" Type="http://schemas.openxmlformats.org/officeDocument/2006/relationships/image" Target="../media/image46.emf"/><Relationship Id="rId20" Type="http://schemas.openxmlformats.org/officeDocument/2006/relationships/oleObject" Target="../embeddings/oleObject90.bin"/><Relationship Id="rId21" Type="http://schemas.openxmlformats.org/officeDocument/2006/relationships/image" Target="../media/image53.emf"/><Relationship Id="rId22" Type="http://schemas.openxmlformats.org/officeDocument/2006/relationships/oleObject" Target="../embeddings/oleObject91.bin"/><Relationship Id="rId23" Type="http://schemas.openxmlformats.org/officeDocument/2006/relationships/image" Target="../media/image63.emf"/><Relationship Id="rId24" Type="http://schemas.openxmlformats.org/officeDocument/2006/relationships/oleObject" Target="../embeddings/oleObject92.bin"/><Relationship Id="rId25" Type="http://schemas.openxmlformats.org/officeDocument/2006/relationships/image" Target="../media/image64.emf"/><Relationship Id="rId10" Type="http://schemas.openxmlformats.org/officeDocument/2006/relationships/oleObject" Target="../embeddings/oleObject85.bin"/><Relationship Id="rId11" Type="http://schemas.openxmlformats.org/officeDocument/2006/relationships/image" Target="../media/image47.emf"/><Relationship Id="rId12" Type="http://schemas.openxmlformats.org/officeDocument/2006/relationships/oleObject" Target="../embeddings/oleObject86.bin"/><Relationship Id="rId13" Type="http://schemas.openxmlformats.org/officeDocument/2006/relationships/image" Target="../media/image48.emf"/><Relationship Id="rId14" Type="http://schemas.openxmlformats.org/officeDocument/2006/relationships/oleObject" Target="../embeddings/oleObject87.bin"/><Relationship Id="rId15" Type="http://schemas.openxmlformats.org/officeDocument/2006/relationships/image" Target="../media/image49.emf"/><Relationship Id="rId16" Type="http://schemas.openxmlformats.org/officeDocument/2006/relationships/oleObject" Target="../embeddings/oleObject88.bin"/><Relationship Id="rId17" Type="http://schemas.openxmlformats.org/officeDocument/2006/relationships/image" Target="../media/image59.emf"/><Relationship Id="rId18" Type="http://schemas.openxmlformats.org/officeDocument/2006/relationships/oleObject" Target="../embeddings/oleObject89.bin"/><Relationship Id="rId19" Type="http://schemas.openxmlformats.org/officeDocument/2006/relationships/image" Target="../media/image60.emf"/><Relationship Id="rId1" Type="http://schemas.openxmlformats.org/officeDocument/2006/relationships/vmlDrawing" Target="../drawings/vmlDrawing21.v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43.png"/><Relationship Id="rId4" Type="http://schemas.openxmlformats.org/officeDocument/2006/relationships/oleObject" Target="../embeddings/oleObject82.bin"/><Relationship Id="rId5" Type="http://schemas.openxmlformats.org/officeDocument/2006/relationships/image" Target="../media/image44.emf"/><Relationship Id="rId6" Type="http://schemas.openxmlformats.org/officeDocument/2006/relationships/oleObject" Target="../embeddings/oleObject83.bin"/><Relationship Id="rId7" Type="http://schemas.openxmlformats.org/officeDocument/2006/relationships/image" Target="../media/image45.emf"/><Relationship Id="rId8" Type="http://schemas.openxmlformats.org/officeDocument/2006/relationships/oleObject" Target="../embeddings/oleObject84.bin"/></Relationships>
</file>

<file path=ppt/slides/_rels/slide42.xml.rels><?xml version="1.0" encoding="UTF-8" standalone="yes"?>
<Relationships xmlns="http://schemas.openxmlformats.org/package/2006/relationships"><Relationship Id="rId9" Type="http://schemas.openxmlformats.org/officeDocument/2006/relationships/image" Target="../media/image46.emf"/><Relationship Id="rId20" Type="http://schemas.openxmlformats.org/officeDocument/2006/relationships/oleObject" Target="../embeddings/oleObject101.bin"/><Relationship Id="rId21" Type="http://schemas.openxmlformats.org/officeDocument/2006/relationships/image" Target="../media/image65.emf"/><Relationship Id="rId22" Type="http://schemas.openxmlformats.org/officeDocument/2006/relationships/oleObject" Target="../embeddings/oleObject102.bin"/><Relationship Id="rId23" Type="http://schemas.openxmlformats.org/officeDocument/2006/relationships/image" Target="../media/image66.emf"/><Relationship Id="rId24" Type="http://schemas.openxmlformats.org/officeDocument/2006/relationships/oleObject" Target="../embeddings/oleObject103.bin"/><Relationship Id="rId25" Type="http://schemas.openxmlformats.org/officeDocument/2006/relationships/image" Target="../media/image53.emf"/><Relationship Id="rId26" Type="http://schemas.openxmlformats.org/officeDocument/2006/relationships/oleObject" Target="../embeddings/oleObject104.bin"/><Relationship Id="rId27" Type="http://schemas.openxmlformats.org/officeDocument/2006/relationships/image" Target="../media/image67.emf"/><Relationship Id="rId28" Type="http://schemas.openxmlformats.org/officeDocument/2006/relationships/oleObject" Target="../embeddings/oleObject105.bin"/><Relationship Id="rId29" Type="http://schemas.openxmlformats.org/officeDocument/2006/relationships/image" Target="../media/image68.emf"/><Relationship Id="rId10" Type="http://schemas.openxmlformats.org/officeDocument/2006/relationships/oleObject" Target="../embeddings/oleObject96.bin"/><Relationship Id="rId11" Type="http://schemas.openxmlformats.org/officeDocument/2006/relationships/image" Target="../media/image47.emf"/><Relationship Id="rId12" Type="http://schemas.openxmlformats.org/officeDocument/2006/relationships/oleObject" Target="../embeddings/oleObject97.bin"/><Relationship Id="rId13" Type="http://schemas.openxmlformats.org/officeDocument/2006/relationships/image" Target="../media/image48.emf"/><Relationship Id="rId14" Type="http://schemas.openxmlformats.org/officeDocument/2006/relationships/oleObject" Target="../embeddings/oleObject98.bin"/><Relationship Id="rId15" Type="http://schemas.openxmlformats.org/officeDocument/2006/relationships/image" Target="../media/image49.emf"/><Relationship Id="rId16" Type="http://schemas.openxmlformats.org/officeDocument/2006/relationships/oleObject" Target="../embeddings/oleObject99.bin"/><Relationship Id="rId17" Type="http://schemas.openxmlformats.org/officeDocument/2006/relationships/image" Target="../media/image59.emf"/><Relationship Id="rId18" Type="http://schemas.openxmlformats.org/officeDocument/2006/relationships/oleObject" Target="../embeddings/oleObject100.bin"/><Relationship Id="rId19" Type="http://schemas.openxmlformats.org/officeDocument/2006/relationships/image" Target="../media/image60.emf"/><Relationship Id="rId1" Type="http://schemas.openxmlformats.org/officeDocument/2006/relationships/vmlDrawing" Target="../drawings/vmlDrawing22.v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43.png"/><Relationship Id="rId4" Type="http://schemas.openxmlformats.org/officeDocument/2006/relationships/oleObject" Target="../embeddings/oleObject93.bin"/><Relationship Id="rId5" Type="http://schemas.openxmlformats.org/officeDocument/2006/relationships/image" Target="../media/image44.emf"/><Relationship Id="rId6" Type="http://schemas.openxmlformats.org/officeDocument/2006/relationships/oleObject" Target="../embeddings/oleObject94.bin"/><Relationship Id="rId7" Type="http://schemas.openxmlformats.org/officeDocument/2006/relationships/image" Target="../media/image45.emf"/><Relationship Id="rId8" Type="http://schemas.openxmlformats.org/officeDocument/2006/relationships/oleObject" Target="../embeddings/oleObject95.bin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4" Type="http://schemas.openxmlformats.org/officeDocument/2006/relationships/oleObject" Target="../embeddings/oleObject106.bin"/><Relationship Id="rId5" Type="http://schemas.openxmlformats.org/officeDocument/2006/relationships/image" Target="../media/image71.emf"/><Relationship Id="rId1" Type="http://schemas.openxmlformats.org/officeDocument/2006/relationships/vmlDrawing" Target="../drawings/vmlDrawing23.vml"/><Relationship Id="rId2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2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3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7.bin"/><Relationship Id="rId4" Type="http://schemas.openxmlformats.org/officeDocument/2006/relationships/image" Target="../media/image74.emf"/><Relationship Id="rId5" Type="http://schemas.openxmlformats.org/officeDocument/2006/relationships/oleObject" Target="../embeddings/oleObject108.bin"/><Relationship Id="rId6" Type="http://schemas.openxmlformats.org/officeDocument/2006/relationships/image" Target="../media/image75.emf"/><Relationship Id="rId7" Type="http://schemas.openxmlformats.org/officeDocument/2006/relationships/oleObject" Target="../embeddings/oleObject109.bin"/><Relationship Id="rId8" Type="http://schemas.openxmlformats.org/officeDocument/2006/relationships/image" Target="../media/image76.emf"/><Relationship Id="rId1" Type="http://schemas.openxmlformats.org/officeDocument/2006/relationships/vmlDrawing" Target="../drawings/vmlDrawing24.vml"/><Relationship Id="rId2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0.bin"/><Relationship Id="rId4" Type="http://schemas.openxmlformats.org/officeDocument/2006/relationships/image" Target="../media/image77.emf"/><Relationship Id="rId1" Type="http://schemas.openxmlformats.org/officeDocument/2006/relationships/vmlDrawing" Target="../drawings/vmlDrawing25.vml"/><Relationship Id="rId2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8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9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4" Type="http://schemas.openxmlformats.org/officeDocument/2006/relationships/oleObject" Target="../embeddings/oleObject111.bin"/><Relationship Id="rId5" Type="http://schemas.openxmlformats.org/officeDocument/2006/relationships/image" Target="../media/image80.emf"/><Relationship Id="rId1" Type="http://schemas.openxmlformats.org/officeDocument/2006/relationships/vmlDrawing" Target="../drawings/vmlDrawing26.vml"/><Relationship Id="rId2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4" Type="http://schemas.openxmlformats.org/officeDocument/2006/relationships/image" Target="../media/image9.png"/><Relationship Id="rId5" Type="http://schemas.openxmlformats.org/officeDocument/2006/relationships/oleObject" Target="../embeddings/oleObject1.bin"/><Relationship Id="rId6" Type="http://schemas.openxmlformats.org/officeDocument/2006/relationships/image" Target="../media/image8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2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2.bin"/><Relationship Id="rId4" Type="http://schemas.openxmlformats.org/officeDocument/2006/relationships/image" Target="../media/image83.emf"/><Relationship Id="rId1" Type="http://schemas.openxmlformats.org/officeDocument/2006/relationships/vmlDrawing" Target="../drawings/vmlDrawing27.vml"/><Relationship Id="rId2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4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5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4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oleObject" Target="../embeddings/oleObject2.bin"/><Relationship Id="rId5" Type="http://schemas.openxmlformats.org/officeDocument/2006/relationships/image" Target="../media/image11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Lecture 7: Neural Networks;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74009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Learning XOR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6077" y="1933703"/>
            <a:ext cx="2654299" cy="3525710"/>
          </a:xfrm>
          <a:prstGeom prst="rect">
            <a:avLst/>
          </a:prstGeom>
        </p:spPr>
      </p:pic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14599490"/>
              </p:ext>
            </p:extLst>
          </p:nvPr>
        </p:nvGraphicFramePr>
        <p:xfrm>
          <a:off x="6332539" y="1616204"/>
          <a:ext cx="3209925" cy="2268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83" name="Equation" r:id="rId4" imgW="1041400" imgH="736600" progId="Equation.3">
                  <p:embed/>
                </p:oleObj>
              </mc:Choice>
              <mc:Fallback>
                <p:oleObj name="Equation" r:id="rId4" imgW="1041400" imgH="736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332539" y="1616204"/>
                        <a:ext cx="3209925" cy="22685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54210624"/>
              </p:ext>
            </p:extLst>
          </p:nvPr>
        </p:nvGraphicFramePr>
        <p:xfrm>
          <a:off x="6275389" y="4775201"/>
          <a:ext cx="3248025" cy="625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84" name="Equation" r:id="rId6" imgW="1054100" imgH="203200" progId="Equation.3">
                  <p:embed/>
                </p:oleObj>
              </mc:Choice>
              <mc:Fallback>
                <p:oleObj name="Equation" r:id="rId6" imgW="10541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275389" y="4775201"/>
                        <a:ext cx="3248025" cy="625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6096000" y="4175126"/>
            <a:ext cx="2159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where,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86054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Choices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>
                <a:solidFill>
                  <a:srgbClr val="0000FF"/>
                </a:solidFill>
              </a:rPr>
              <a:t>Cost function</a:t>
            </a:r>
          </a:p>
          <a:p>
            <a:r>
              <a:rPr lang="en-US" sz="2400" dirty="0" smtClean="0"/>
              <a:t>Output units</a:t>
            </a:r>
          </a:p>
          <a:p>
            <a:r>
              <a:rPr lang="en-US" sz="2400" dirty="0" smtClean="0"/>
              <a:t>Hidden units</a:t>
            </a:r>
          </a:p>
          <a:p>
            <a:r>
              <a:rPr lang="en-US" sz="2400" dirty="0" smtClean="0"/>
              <a:t>Architecture</a:t>
            </a:r>
          </a:p>
          <a:p>
            <a:r>
              <a:rPr lang="en-US" sz="2400" dirty="0" smtClean="0"/>
              <a:t>Optimizer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181838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Cost 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5725" y="1166018"/>
            <a:ext cx="8369300" cy="452596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Cross-entropy between training data and model distribution (i.e. </a:t>
            </a:r>
            <a:r>
              <a:rPr lang="en-US" sz="2400" dirty="0" smtClean="0">
                <a:solidFill>
                  <a:srgbClr val="0000FF"/>
                </a:solidFill>
              </a:rPr>
              <a:t>negative log-likelihood</a:t>
            </a:r>
            <a:r>
              <a:rPr lang="en-US" sz="2400" dirty="0" smtClean="0"/>
              <a:t>)</a:t>
            </a:r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r>
              <a:rPr lang="en-US" sz="2400" dirty="0" smtClean="0"/>
              <a:t>Do not need to design separate cost functions </a:t>
            </a:r>
          </a:p>
          <a:p>
            <a:r>
              <a:rPr lang="en-US" sz="2400" dirty="0" smtClean="0"/>
              <a:t>Gradient of cost function must be large enough</a:t>
            </a:r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1949" y="2148471"/>
            <a:ext cx="6311900" cy="88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368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Cost 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5177" y="1083937"/>
            <a:ext cx="8369300" cy="452596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Example: </a:t>
            </a:r>
            <a:r>
              <a:rPr lang="en-US" sz="2400" dirty="0" smtClean="0">
                <a:solidFill>
                  <a:srgbClr val="0000FF"/>
                </a:solidFill>
              </a:rPr>
              <a:t>sigmoid output + squared loss</a:t>
            </a:r>
            <a:endParaRPr lang="en-US" sz="2400" dirty="0">
              <a:solidFill>
                <a:srgbClr val="0000FF"/>
              </a:solidFill>
            </a:endParaRPr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73392104"/>
              </p:ext>
            </p:extLst>
          </p:nvPr>
        </p:nvGraphicFramePr>
        <p:xfrm>
          <a:off x="3032125" y="2603727"/>
          <a:ext cx="1873250" cy="8663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96" name="Equation" r:id="rId3" imgW="850900" imgH="393700" progId="Equation.3">
                  <p:embed/>
                </p:oleObj>
              </mc:Choice>
              <mc:Fallback>
                <p:oleObj name="Equation" r:id="rId3" imgW="850900" imgH="393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032125" y="2603727"/>
                        <a:ext cx="1873250" cy="86632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39240574"/>
              </p:ext>
            </p:extLst>
          </p:nvPr>
        </p:nvGraphicFramePr>
        <p:xfrm>
          <a:off x="6569075" y="2757488"/>
          <a:ext cx="2851150" cy="55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97" name="Equation" r:id="rId5" imgW="1295400" imgH="254000" progId="Equation.3">
                  <p:embed/>
                </p:oleObj>
              </mc:Choice>
              <mc:Fallback>
                <p:oleObj name="Equation" r:id="rId5" imgW="1295400" imgH="2540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569075" y="2757488"/>
                        <a:ext cx="2851150" cy="558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24000" y="4082811"/>
            <a:ext cx="9144000" cy="2043352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 flipH="1">
            <a:off x="7096126" y="3889376"/>
            <a:ext cx="269875" cy="3968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569076" y="3521016"/>
            <a:ext cx="23653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/>
              <a:t>Flat surfaces</a:t>
            </a:r>
            <a:endParaRPr lang="en-US" sz="2400" i="1" dirty="0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8216901" y="3889376"/>
            <a:ext cx="212724" cy="3968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9539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Cost 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65200" y="1166018"/>
            <a:ext cx="8369300" cy="452596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Example: </a:t>
            </a:r>
            <a:r>
              <a:rPr lang="en-US" sz="2400" dirty="0" smtClean="0">
                <a:solidFill>
                  <a:srgbClr val="0000FF"/>
                </a:solidFill>
              </a:rPr>
              <a:t>sigmoid output + cross-entropy loss</a:t>
            </a:r>
            <a:endParaRPr lang="en-US" sz="2400" dirty="0">
              <a:solidFill>
                <a:srgbClr val="0000FF"/>
              </a:solidFill>
            </a:endParaRPr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11135240"/>
              </p:ext>
            </p:extLst>
          </p:nvPr>
        </p:nvGraphicFramePr>
        <p:xfrm>
          <a:off x="3616325" y="2798763"/>
          <a:ext cx="5170488" cy="476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00" name="Equation" r:id="rId3" imgW="2349500" imgH="215900" progId="Equation.3">
                  <p:embed/>
                </p:oleObj>
              </mc:Choice>
              <mc:Fallback>
                <p:oleObj name="Equation" r:id="rId3" imgW="23495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616325" y="2798763"/>
                        <a:ext cx="5170488" cy="476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6207125" y="3521016"/>
            <a:ext cx="31273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>
                <a:solidFill>
                  <a:srgbClr val="800000"/>
                </a:solidFill>
              </a:rPr>
              <a:t>l</a:t>
            </a:r>
            <a:r>
              <a:rPr lang="en-US" sz="2400" i="1" dirty="0">
                <a:solidFill>
                  <a:srgbClr val="800000"/>
                </a:solidFill>
              </a:rPr>
              <a:t>og undoes </a:t>
            </a:r>
            <a:r>
              <a:rPr lang="en-US" sz="2400" i="1" dirty="0" err="1">
                <a:solidFill>
                  <a:srgbClr val="800000"/>
                </a:solidFill>
              </a:rPr>
              <a:t>exp</a:t>
            </a:r>
            <a:endParaRPr lang="en-US" sz="2400" i="1" dirty="0">
              <a:solidFill>
                <a:srgbClr val="80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000" y="4081850"/>
            <a:ext cx="9144000" cy="2049076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 flipH="1">
            <a:off x="7096125" y="3889375"/>
            <a:ext cx="269876" cy="73025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8216901" y="3889376"/>
            <a:ext cx="212724" cy="619125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857876" y="6116578"/>
            <a:ext cx="38576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>
                <a:solidFill>
                  <a:srgbClr val="800000"/>
                </a:solidFill>
              </a:rPr>
              <a:t>Saturates only when the model makes correct predictions</a:t>
            </a:r>
            <a:endParaRPr lang="en-US" sz="2000" i="1" dirty="0">
              <a:solidFill>
                <a:srgbClr val="800000"/>
              </a:solidFill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 flipH="1" flipV="1">
            <a:off x="5492752" y="5738813"/>
            <a:ext cx="714373" cy="627062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9366250" y="5803047"/>
            <a:ext cx="476251" cy="627062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3559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Choices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Cost function</a:t>
            </a:r>
          </a:p>
          <a:p>
            <a:r>
              <a:rPr lang="en-US" sz="2400" dirty="0" smtClean="0">
                <a:solidFill>
                  <a:srgbClr val="0000FF"/>
                </a:solidFill>
              </a:rPr>
              <a:t>Output units</a:t>
            </a:r>
          </a:p>
          <a:p>
            <a:r>
              <a:rPr lang="en-US" sz="2400" dirty="0" smtClean="0"/>
              <a:t>Hidden units</a:t>
            </a:r>
          </a:p>
          <a:p>
            <a:r>
              <a:rPr lang="en-US" sz="2400" dirty="0" smtClean="0"/>
              <a:t>Architecture</a:t>
            </a:r>
          </a:p>
          <a:p>
            <a:r>
              <a:rPr lang="en-US" sz="2400" dirty="0" smtClean="0"/>
              <a:t>Optimizer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635822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Output Units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501" y="1358823"/>
            <a:ext cx="7826375" cy="497824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746035" y="6370008"/>
            <a:ext cx="19331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7F7F7F"/>
                </a:solidFill>
              </a:rPr>
              <a:t>(</a:t>
            </a:r>
            <a:r>
              <a:rPr lang="en-US" dirty="0" err="1">
                <a:solidFill>
                  <a:srgbClr val="7F7F7F"/>
                </a:solidFill>
              </a:rPr>
              <a:t>Goodfellow</a:t>
            </a:r>
            <a:r>
              <a:rPr lang="en-US" dirty="0">
                <a:solidFill>
                  <a:srgbClr val="7F7F7F"/>
                </a:solidFill>
              </a:rPr>
              <a:t> 2017)</a:t>
            </a:r>
            <a:endParaRPr lang="en-US" dirty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257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Softmax</a:t>
            </a:r>
            <a:r>
              <a:rPr lang="en-US" dirty="0" smtClean="0"/>
              <a:t> Output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Discrete / </a:t>
            </a:r>
            <a:r>
              <a:rPr lang="en-US" sz="2400" dirty="0" err="1"/>
              <a:t>M</a:t>
            </a:r>
            <a:r>
              <a:rPr lang="en-US" sz="2400" dirty="0" err="1" smtClean="0"/>
              <a:t>ultinoulli</a:t>
            </a:r>
            <a:r>
              <a:rPr lang="en-US" sz="2400" dirty="0" smtClean="0"/>
              <a:t> output distribution</a:t>
            </a:r>
          </a:p>
          <a:p>
            <a:r>
              <a:rPr lang="en-US" sz="2400" dirty="0" smtClean="0"/>
              <a:t>For output scores </a:t>
            </a:r>
            <a:r>
              <a:rPr lang="en-US" sz="2400" i="1" dirty="0" smtClean="0"/>
              <a:t>z</a:t>
            </a:r>
            <a:r>
              <a:rPr lang="en-US" sz="2400" i="1" baseline="-25000" dirty="0" smtClean="0"/>
              <a:t>1</a:t>
            </a:r>
            <a:r>
              <a:rPr lang="en-US" sz="2400" i="1" dirty="0" smtClean="0"/>
              <a:t>, …, </a:t>
            </a:r>
            <a:r>
              <a:rPr lang="en-US" sz="2400" i="1" dirty="0" err="1" smtClean="0"/>
              <a:t>z</a:t>
            </a:r>
            <a:r>
              <a:rPr lang="en-US" sz="2400" i="1" baseline="-25000" dirty="0" err="1" smtClean="0"/>
              <a:t>n</a:t>
            </a:r>
            <a:endParaRPr lang="en-US" sz="2400" i="1" dirty="0"/>
          </a:p>
          <a:p>
            <a:endParaRPr lang="en-US" sz="2400" dirty="0" smtClean="0"/>
          </a:p>
          <a:p>
            <a:endParaRPr lang="en-US" sz="2400" dirty="0" smtClean="0"/>
          </a:p>
          <a:p>
            <a:r>
              <a:rPr lang="en-US" sz="2400" dirty="0" smtClean="0"/>
              <a:t>Log-likelihood undoes </a:t>
            </a:r>
            <a:r>
              <a:rPr lang="en-US" sz="2400" dirty="0" err="1" smtClean="0"/>
              <a:t>exp</a:t>
            </a:r>
            <a:endParaRPr lang="en-US" sz="2400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81936823"/>
              </p:ext>
            </p:extLst>
          </p:nvPr>
        </p:nvGraphicFramePr>
        <p:xfrm>
          <a:off x="4468813" y="2806701"/>
          <a:ext cx="3465512" cy="1092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22" name="Equation" r:id="rId3" imgW="1574800" imgH="495300" progId="Equation.3">
                  <p:embed/>
                </p:oleObj>
              </mc:Choice>
              <mc:Fallback>
                <p:oleObj name="Equation" r:id="rId3" imgW="1574800" imgH="495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468813" y="2806701"/>
                        <a:ext cx="3465512" cy="1092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13724655"/>
              </p:ext>
            </p:extLst>
          </p:nvPr>
        </p:nvGraphicFramePr>
        <p:xfrm>
          <a:off x="3840163" y="4768852"/>
          <a:ext cx="4722812" cy="1400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23" name="Equation" r:id="rId5" imgW="2146300" imgH="635000" progId="Equation.3">
                  <p:embed/>
                </p:oleObj>
              </mc:Choice>
              <mc:Fallback>
                <p:oleObj name="Equation" r:id="rId5" imgW="2146300" imgH="6350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840163" y="4768852"/>
                        <a:ext cx="4722812" cy="14001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95900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Choices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Cost function</a:t>
            </a:r>
          </a:p>
          <a:p>
            <a:r>
              <a:rPr lang="en-US" sz="2400" dirty="0" smtClean="0"/>
              <a:t>Output units</a:t>
            </a:r>
          </a:p>
          <a:p>
            <a:r>
              <a:rPr lang="en-US" sz="2400" dirty="0" smtClean="0">
                <a:solidFill>
                  <a:srgbClr val="0000FF"/>
                </a:solidFill>
              </a:rPr>
              <a:t>Hidden units</a:t>
            </a:r>
          </a:p>
          <a:p>
            <a:r>
              <a:rPr lang="en-US" sz="2400" dirty="0" smtClean="0"/>
              <a:t>Architecture</a:t>
            </a:r>
          </a:p>
          <a:p>
            <a:r>
              <a:rPr lang="en-US" sz="2400" dirty="0" smtClean="0"/>
              <a:t>Optimizer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32145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Hidden Units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z="6000" dirty="0"/>
          </a:p>
          <a:p>
            <a:endParaRPr lang="en-US" sz="2000" dirty="0"/>
          </a:p>
          <a:p>
            <a:r>
              <a:rPr lang="en-US" sz="2400" dirty="0">
                <a:latin typeface="Calibri"/>
                <a:cs typeface="Calibri"/>
              </a:rPr>
              <a:t>w</a:t>
            </a:r>
            <a:r>
              <a:rPr lang="en-US" sz="2400" dirty="0" smtClean="0">
                <a:latin typeface="Calibri"/>
                <a:cs typeface="Calibri"/>
              </a:rPr>
              <a:t>ith activation function </a:t>
            </a:r>
            <a:r>
              <a:rPr lang="en-US" sz="2400" i="1" dirty="0" smtClean="0">
                <a:latin typeface="Times"/>
                <a:cs typeface="Times"/>
              </a:rPr>
              <a:t>g</a:t>
            </a:r>
          </a:p>
          <a:p>
            <a:endParaRPr lang="en-US" sz="1600" i="1" dirty="0">
              <a:latin typeface="Times"/>
              <a:cs typeface="Times"/>
            </a:endParaRPr>
          </a:p>
          <a:p>
            <a:pPr lvl="1"/>
            <a:r>
              <a:rPr lang="en-US" sz="1800" dirty="0" smtClean="0"/>
              <a:t>Ensure </a:t>
            </a:r>
            <a:r>
              <a:rPr lang="en-US" sz="1800" dirty="0" smtClean="0">
                <a:solidFill>
                  <a:srgbClr val="0000FF"/>
                </a:solidFill>
              </a:rPr>
              <a:t>gradients </a:t>
            </a:r>
            <a:r>
              <a:rPr lang="en-US" sz="1800" dirty="0">
                <a:solidFill>
                  <a:srgbClr val="0000FF"/>
                </a:solidFill>
              </a:rPr>
              <a:t>remain large </a:t>
            </a:r>
            <a:r>
              <a:rPr lang="en-US" sz="1800" dirty="0"/>
              <a:t>through </a:t>
            </a:r>
            <a:r>
              <a:rPr lang="en-US" sz="1800" dirty="0" smtClean="0"/>
              <a:t>hidden unit</a:t>
            </a:r>
          </a:p>
          <a:p>
            <a:pPr lvl="1"/>
            <a:r>
              <a:rPr lang="en-US" sz="1800" dirty="0" smtClean="0"/>
              <a:t>Preferred: </a:t>
            </a:r>
            <a:r>
              <a:rPr lang="en-US" sz="1800" dirty="0" smtClean="0">
                <a:solidFill>
                  <a:srgbClr val="0000FF"/>
                </a:solidFill>
              </a:rPr>
              <a:t>piece-wise linear activation</a:t>
            </a:r>
          </a:p>
          <a:p>
            <a:pPr lvl="1"/>
            <a:r>
              <a:rPr lang="en-US" sz="1800" dirty="0" smtClean="0">
                <a:solidFill>
                  <a:srgbClr val="0000FF"/>
                </a:solidFill>
              </a:rPr>
              <a:t>Avoid sigmoid</a:t>
            </a:r>
            <a:r>
              <a:rPr lang="en-US" sz="1800" dirty="0" smtClean="0"/>
              <a:t>/</a:t>
            </a:r>
            <a:r>
              <a:rPr lang="en-US" sz="1800" dirty="0" err="1" smtClean="0"/>
              <a:t>tanh</a:t>
            </a:r>
            <a:r>
              <a:rPr lang="en-US" sz="1800" dirty="0" smtClean="0"/>
              <a:t> activation</a:t>
            </a:r>
          </a:p>
          <a:p>
            <a:pPr lvl="2"/>
            <a:r>
              <a:rPr lang="en-US" sz="1600" dirty="0" smtClean="0"/>
              <a:t>Do not provide useful gradient info when they saturate</a:t>
            </a:r>
            <a:endParaRPr lang="en-US" sz="1600" dirty="0"/>
          </a:p>
          <a:p>
            <a:endParaRPr lang="en-US" sz="2400" dirty="0">
              <a:latin typeface="Calibri"/>
              <a:cs typeface="Calibri"/>
            </a:endParaRP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70289249"/>
              </p:ext>
            </p:extLst>
          </p:nvPr>
        </p:nvGraphicFramePr>
        <p:xfrm>
          <a:off x="4697787" y="1177760"/>
          <a:ext cx="2796425" cy="6542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34" name="Equation" r:id="rId3" imgW="977900" imgH="228600" progId="Equation.3">
                  <p:embed/>
                </p:oleObj>
              </mc:Choice>
              <mc:Fallback>
                <p:oleObj name="Equation" r:id="rId3" imgW="9779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697787" y="1177760"/>
                        <a:ext cx="2796425" cy="6542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25627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Representation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Representation Matters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1893298"/>
            <a:ext cx="6858000" cy="3874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3556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ReLU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1851" y="983807"/>
            <a:ext cx="8229600" cy="4959214"/>
          </a:xfrm>
        </p:spPr>
        <p:txBody>
          <a:bodyPr>
            <a:normAutofit/>
          </a:bodyPr>
          <a:lstStyle/>
          <a:p>
            <a:r>
              <a:rPr lang="en-US" sz="2400" dirty="0" smtClean="0"/>
              <a:t>Rectified Linear Units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 smtClean="0"/>
              <a:t>Gradient is 1 whenever unit is active</a:t>
            </a:r>
          </a:p>
          <a:p>
            <a:pPr lvl="1"/>
            <a:r>
              <a:rPr lang="en-US" sz="1800" dirty="0" smtClean="0"/>
              <a:t>More useful for learning compared to sigmoid</a:t>
            </a:r>
          </a:p>
          <a:p>
            <a:pPr lvl="1"/>
            <a:r>
              <a:rPr lang="en-US" sz="1800" dirty="0"/>
              <a:t>No useful gradient information when z&lt;</a:t>
            </a:r>
            <a:r>
              <a:rPr lang="en-US" sz="1800" dirty="0" smtClean="0"/>
              <a:t>0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2417366"/>
              </p:ext>
            </p:extLst>
          </p:nvPr>
        </p:nvGraphicFramePr>
        <p:xfrm>
          <a:off x="6528422" y="2181625"/>
          <a:ext cx="2262188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56" name="Equation" r:id="rId3" imgW="1028700" imgH="203200" progId="Equation.3">
                  <p:embed/>
                </p:oleObj>
              </mc:Choice>
              <mc:Fallback>
                <p:oleObj name="Equation" r:id="rId3" imgW="10287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528422" y="2181625"/>
                        <a:ext cx="2262188" cy="446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" name="Group 5"/>
          <p:cNvGrpSpPr/>
          <p:nvPr/>
        </p:nvGrpSpPr>
        <p:grpSpPr>
          <a:xfrm>
            <a:off x="2408544" y="2183030"/>
            <a:ext cx="3553859" cy="2128659"/>
            <a:chOff x="3972301" y="1891482"/>
            <a:chExt cx="3553859" cy="2128659"/>
          </a:xfrm>
        </p:grpSpPr>
        <p:cxnSp>
          <p:nvCxnSpPr>
            <p:cNvPr id="9" name="Straight Connector 8"/>
            <p:cNvCxnSpPr/>
            <p:nvPr/>
          </p:nvCxnSpPr>
          <p:spPr>
            <a:xfrm flipV="1">
              <a:off x="3972301" y="3533982"/>
              <a:ext cx="1911358" cy="1"/>
            </a:xfrm>
            <a:prstGeom prst="line">
              <a:avLst/>
            </a:prstGeom>
            <a:ln w="1905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" name="Group 4"/>
            <p:cNvGrpSpPr/>
            <p:nvPr/>
          </p:nvGrpSpPr>
          <p:grpSpPr>
            <a:xfrm>
              <a:off x="5741951" y="1891482"/>
              <a:ext cx="1784209" cy="2128659"/>
              <a:chOff x="5792955" y="3043550"/>
              <a:chExt cx="1784209" cy="2128659"/>
            </a:xfrm>
          </p:grpSpPr>
          <p:cxnSp>
            <p:nvCxnSpPr>
              <p:cNvPr id="7" name="Straight Arrow Connector 6"/>
              <p:cNvCxnSpPr/>
              <p:nvPr/>
            </p:nvCxnSpPr>
            <p:spPr>
              <a:xfrm flipH="1">
                <a:off x="6755913" y="4056980"/>
                <a:ext cx="18956" cy="1115229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/>
              <p:cNvCxnSpPr/>
              <p:nvPr/>
            </p:nvCxnSpPr>
            <p:spPr>
              <a:xfrm flipV="1">
                <a:off x="5934663" y="3043550"/>
                <a:ext cx="1642501" cy="1642500"/>
              </a:xfrm>
              <a:prstGeom prst="line">
                <a:avLst/>
              </a:prstGeom>
              <a:ln w="1905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TextBox 10"/>
              <p:cNvSpPr txBox="1"/>
              <p:nvPr/>
            </p:nvSpPr>
            <p:spPr>
              <a:xfrm>
                <a:off x="5792955" y="4726537"/>
                <a:ext cx="301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0</a:t>
                </a:r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58648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Generalized </a:t>
            </a:r>
            <a:r>
              <a:rPr lang="en-US" dirty="0" err="1" smtClean="0"/>
              <a:t>ReLU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921026" y="1176132"/>
                <a:ext cx="8229600" cy="4864425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 smtClean="0"/>
                  <a:t>Generalization: For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&gt;0</m:t>
                    </m:r>
                  </m:oMath>
                </a14:m>
                <a:endParaRPr lang="en-US" sz="2400" dirty="0" smtClean="0"/>
              </a:p>
              <a:p>
                <a:endParaRPr lang="en-US" sz="2400" dirty="0" smtClean="0"/>
              </a:p>
              <a:p>
                <a:endParaRPr lang="en-US" sz="2400" dirty="0"/>
              </a:p>
              <a:p>
                <a:endParaRPr lang="en-US" sz="2400" dirty="0" smtClean="0"/>
              </a:p>
              <a:p>
                <a:r>
                  <a:rPr lang="en-US" sz="2400" dirty="0" smtClean="0"/>
                  <a:t>E.g</a:t>
                </a:r>
                <a:r>
                  <a:rPr lang="en-US" sz="2400" dirty="0" smtClean="0"/>
                  <a:t>. Absolute value </a:t>
                </a:r>
                <a:r>
                  <a:rPr lang="en-US" sz="2400" dirty="0" err="1" smtClean="0"/>
                  <a:t>ReLU</a:t>
                </a:r>
                <a:r>
                  <a:rPr lang="en-US" sz="2400" dirty="0" smtClean="0"/>
                  <a:t>: 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21026" y="1176132"/>
                <a:ext cx="8229600" cy="4864425"/>
              </a:xfrm>
              <a:blipFill rotWithShape="0">
                <a:blip r:embed="rId3"/>
                <a:stretch>
                  <a:fillRect l="-1111" t="-10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81706173"/>
              </p:ext>
            </p:extLst>
          </p:nvPr>
        </p:nvGraphicFramePr>
        <p:xfrm>
          <a:off x="2869556" y="1940267"/>
          <a:ext cx="6452887" cy="6529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55" name="Equation" r:id="rId4" imgW="2133600" imgH="215900" progId="Equation.3">
                  <p:embed/>
                </p:oleObj>
              </mc:Choice>
              <mc:Fallback>
                <p:oleObj name="Equation" r:id="rId4" imgW="21336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869556" y="1940267"/>
                        <a:ext cx="6452887" cy="65293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63026117"/>
              </p:ext>
            </p:extLst>
          </p:nvPr>
        </p:nvGraphicFramePr>
        <p:xfrm>
          <a:off x="4709830" y="2895220"/>
          <a:ext cx="3292475" cy="547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56" name="Equation" r:id="rId6" imgW="1295400" imgH="215900" progId="Equation.3">
                  <p:embed/>
                </p:oleObj>
              </mc:Choice>
              <mc:Fallback>
                <p:oleObj name="Equation" r:id="rId6" imgW="12954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709830" y="2895220"/>
                        <a:ext cx="3292475" cy="5476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" name="Group 4"/>
          <p:cNvGrpSpPr/>
          <p:nvPr/>
        </p:nvGrpSpPr>
        <p:grpSpPr>
          <a:xfrm>
            <a:off x="5264640" y="3635233"/>
            <a:ext cx="2803926" cy="2378225"/>
            <a:chOff x="5147918" y="4151535"/>
            <a:chExt cx="2803926" cy="2378225"/>
          </a:xfrm>
        </p:grpSpPr>
        <p:grpSp>
          <p:nvGrpSpPr>
            <p:cNvPr id="13" name="Group 12"/>
            <p:cNvGrpSpPr/>
            <p:nvPr/>
          </p:nvGrpSpPr>
          <p:grpSpPr>
            <a:xfrm>
              <a:off x="5147918" y="4151535"/>
              <a:ext cx="2803926" cy="2348657"/>
              <a:chOff x="3623918" y="4509343"/>
              <a:chExt cx="2400472" cy="1988615"/>
            </a:xfrm>
          </p:grpSpPr>
          <p:cxnSp>
            <p:nvCxnSpPr>
              <p:cNvPr id="8" name="Straight Connector 7"/>
              <p:cNvCxnSpPr/>
              <p:nvPr/>
            </p:nvCxnSpPr>
            <p:spPr>
              <a:xfrm rot="18900000">
                <a:off x="4035775" y="5503649"/>
                <a:ext cx="1988615" cy="0"/>
              </a:xfrm>
              <a:prstGeom prst="line">
                <a:avLst/>
              </a:prstGeom>
              <a:ln w="1905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/>
              <p:cNvCxnSpPr/>
              <p:nvPr/>
            </p:nvCxnSpPr>
            <p:spPr>
              <a:xfrm rot="2700000">
                <a:off x="2629610" y="5503651"/>
                <a:ext cx="1988615" cy="0"/>
              </a:xfrm>
              <a:prstGeom prst="line">
                <a:avLst/>
              </a:prstGeom>
              <a:ln w="1905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TextBox 13"/>
            <p:cNvSpPr txBox="1"/>
            <p:nvPr/>
          </p:nvSpPr>
          <p:spPr>
            <a:xfrm>
              <a:off x="5827464" y="6160428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084688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Maxout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Directly learn the activation function</a:t>
            </a:r>
          </a:p>
          <a:p>
            <a:pPr lvl="1"/>
            <a:r>
              <a:rPr lang="en-US" sz="2000" dirty="0" smtClean="0"/>
              <a:t>Max of </a:t>
            </a:r>
            <a:r>
              <a:rPr lang="en-US" sz="2000" i="1" dirty="0" smtClean="0">
                <a:latin typeface="Times New Roman"/>
                <a:cs typeface="Times New Roman"/>
              </a:rPr>
              <a:t>k</a:t>
            </a:r>
            <a:r>
              <a:rPr lang="en-US" sz="2000" dirty="0" smtClean="0"/>
              <a:t> linear functions</a:t>
            </a:r>
          </a:p>
          <a:p>
            <a:endParaRPr lang="en-US" sz="2400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63489026"/>
              </p:ext>
            </p:extLst>
          </p:nvPr>
        </p:nvGraphicFramePr>
        <p:xfrm>
          <a:off x="3456816" y="2174724"/>
          <a:ext cx="4765346" cy="9117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63" name="Equation" r:id="rId3" imgW="1460500" imgH="279400" progId="Equation.3">
                  <p:embed/>
                </p:oleObj>
              </mc:Choice>
              <mc:Fallback>
                <p:oleObj name="Equation" r:id="rId3" imgW="1460500" imgH="279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456816" y="2174724"/>
                        <a:ext cx="4765346" cy="91173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0129" y="3302907"/>
            <a:ext cx="5993579" cy="275597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230671" y="4907811"/>
            <a:ext cx="142666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Line 3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028327" y="4259363"/>
            <a:ext cx="909986" cy="461665"/>
          </a:xfrm>
          <a:prstGeom prst="rect">
            <a:avLst/>
          </a:prstGeom>
          <a:solidFill>
            <a:schemeClr val="bg1"/>
          </a:solidFill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2400" dirty="0"/>
              <a:t>(α</a:t>
            </a:r>
            <a:r>
              <a:rPr lang="en-US" sz="2400" baseline="-25000" dirty="0"/>
              <a:t>1</a:t>
            </a:r>
            <a:r>
              <a:rPr lang="en-US" sz="2400" dirty="0"/>
              <a:t>, β</a:t>
            </a:r>
            <a:r>
              <a:rPr lang="en-US" sz="2400" baseline="-25000" dirty="0"/>
              <a:t>1</a:t>
            </a:r>
            <a:r>
              <a:rPr lang="en-US" sz="2400" dirty="0"/>
              <a:t>)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7230671" y="4219230"/>
            <a:ext cx="1301247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(α</a:t>
            </a:r>
            <a:r>
              <a:rPr lang="en-US" sz="2400" baseline="-25000" dirty="0"/>
              <a:t>3</a:t>
            </a:r>
            <a:r>
              <a:rPr lang="en-US" sz="2400" dirty="0"/>
              <a:t>, β</a:t>
            </a:r>
            <a:r>
              <a:rPr lang="en-US" sz="2400" baseline="-25000" dirty="0"/>
              <a:t>3</a:t>
            </a:r>
            <a:r>
              <a:rPr lang="en-US" sz="2400" dirty="0"/>
              <a:t>)</a:t>
            </a:r>
            <a:endParaRPr 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4240543" y="5591142"/>
            <a:ext cx="1426668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(α</a:t>
            </a:r>
            <a:r>
              <a:rPr lang="en-US" sz="2400" baseline="-25000" dirty="0"/>
              <a:t>2</a:t>
            </a:r>
            <a:r>
              <a:rPr lang="en-US" sz="2400" dirty="0"/>
              <a:t>, β</a:t>
            </a:r>
            <a:r>
              <a:rPr lang="en-US" sz="2400" baseline="-25000" dirty="0"/>
              <a:t>2</a:t>
            </a:r>
            <a:r>
              <a:rPr lang="en-US" sz="2400" dirty="0"/>
              <a:t>)</a:t>
            </a:r>
            <a:endParaRPr 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6750492" y="4852478"/>
            <a:ext cx="2261604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endParaRPr lang="en-US" sz="2400" smtClean="0"/>
          </a:p>
          <a:p>
            <a:pPr algn="ctr"/>
            <a:endParaRPr lang="en-US" sz="2400" dirty="0"/>
          </a:p>
          <a:p>
            <a:pPr algn="ctr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123259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Choices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Cost function</a:t>
            </a:r>
          </a:p>
          <a:p>
            <a:r>
              <a:rPr lang="en-US" sz="2400" dirty="0" smtClean="0"/>
              <a:t>Output units</a:t>
            </a:r>
          </a:p>
          <a:p>
            <a:r>
              <a:rPr lang="en-US" sz="2400" dirty="0" smtClean="0"/>
              <a:t>Hidden units</a:t>
            </a:r>
          </a:p>
          <a:p>
            <a:r>
              <a:rPr lang="en-US" sz="2400" dirty="0" smtClean="0">
                <a:solidFill>
                  <a:srgbClr val="0000FF"/>
                </a:solidFill>
              </a:rPr>
              <a:t>Architecture</a:t>
            </a:r>
          </a:p>
          <a:p>
            <a:r>
              <a:rPr lang="en-US" sz="2400" dirty="0" smtClean="0"/>
              <a:t>Optimizer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00167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8020" y="2126121"/>
            <a:ext cx="3139981" cy="31545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Universal Approximation Theorem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81270" y="1166018"/>
            <a:ext cx="5970645" cy="4525963"/>
          </a:xfrm>
        </p:spPr>
        <p:txBody>
          <a:bodyPr>
            <a:normAutofit/>
          </a:bodyPr>
          <a:lstStyle/>
          <a:p>
            <a:pPr>
              <a:spcAft>
                <a:spcPts val="1200"/>
              </a:spcAft>
            </a:pPr>
            <a:r>
              <a:rPr lang="en-US" sz="2400" dirty="0" smtClean="0">
                <a:solidFill>
                  <a:srgbClr val="0000FF"/>
                </a:solidFill>
              </a:rPr>
              <a:t>One </a:t>
            </a:r>
            <a:r>
              <a:rPr lang="en-US" sz="2400" dirty="0">
                <a:solidFill>
                  <a:srgbClr val="0000FF"/>
                </a:solidFill>
              </a:rPr>
              <a:t>hidden layer is enough </a:t>
            </a:r>
            <a:r>
              <a:rPr lang="en-US" sz="2400" dirty="0"/>
              <a:t>to </a:t>
            </a:r>
            <a:r>
              <a:rPr lang="en-US" sz="2400" i="1" dirty="0"/>
              <a:t>represent </a:t>
            </a:r>
            <a:r>
              <a:rPr lang="en-US" sz="2400" dirty="0" smtClean="0"/>
              <a:t>an </a:t>
            </a:r>
            <a:r>
              <a:rPr lang="en-US" sz="2400" dirty="0"/>
              <a:t>approximation of any function to an arbitrary degree of accuracy </a:t>
            </a:r>
          </a:p>
          <a:p>
            <a:pPr>
              <a:spcAft>
                <a:spcPts val="1200"/>
              </a:spcAft>
            </a:pPr>
            <a:r>
              <a:rPr lang="en-US" sz="2400" dirty="0"/>
              <a:t>So why deeper</a:t>
            </a:r>
            <a:r>
              <a:rPr lang="en-US" sz="2400" dirty="0" smtClean="0"/>
              <a:t>?</a:t>
            </a:r>
          </a:p>
          <a:p>
            <a:pPr lvl="1">
              <a:spcAft>
                <a:spcPts val="1200"/>
              </a:spcAft>
            </a:pPr>
            <a:r>
              <a:rPr lang="en-US" sz="2000" dirty="0" smtClean="0"/>
              <a:t>Shallow </a:t>
            </a:r>
            <a:r>
              <a:rPr lang="en-US" sz="2000" dirty="0"/>
              <a:t>net may need </a:t>
            </a:r>
            <a:r>
              <a:rPr lang="en-US" sz="2000" dirty="0">
                <a:solidFill>
                  <a:srgbClr val="0000FF"/>
                </a:solidFill>
              </a:rPr>
              <a:t>(exponentially) more </a:t>
            </a:r>
            <a:r>
              <a:rPr lang="en-US" sz="2000" dirty="0" smtClean="0">
                <a:solidFill>
                  <a:srgbClr val="0000FF"/>
                </a:solidFill>
              </a:rPr>
              <a:t>width</a:t>
            </a:r>
          </a:p>
          <a:p>
            <a:pPr lvl="1">
              <a:spcAft>
                <a:spcPts val="1200"/>
              </a:spcAft>
            </a:pPr>
            <a:r>
              <a:rPr lang="en-US" sz="2000" dirty="0" smtClean="0"/>
              <a:t>Shallow </a:t>
            </a:r>
            <a:r>
              <a:rPr lang="en-US" sz="2000" dirty="0"/>
              <a:t>net may </a:t>
            </a:r>
            <a:r>
              <a:rPr lang="en-US" sz="2000" dirty="0" err="1"/>
              <a:t>overfit</a:t>
            </a:r>
            <a:r>
              <a:rPr lang="en-US" sz="2000" dirty="0"/>
              <a:t> more </a:t>
            </a:r>
            <a:endParaRPr lang="en-US" sz="2000" dirty="0" smtClean="0"/>
          </a:p>
          <a:p>
            <a:pPr>
              <a:spcAft>
                <a:spcPts val="1200"/>
              </a:spcAft>
            </a:pPr>
            <a:endParaRPr lang="en-US" sz="2400" dirty="0"/>
          </a:p>
          <a:p>
            <a:pPr>
              <a:spcAft>
                <a:spcPts val="1200"/>
              </a:spcAft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609810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Exponential Gain with Depth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1917532" y="1600201"/>
            <a:ext cx="8551855" cy="4525963"/>
          </a:xfrm>
        </p:spPr>
        <p:txBody>
          <a:bodyPr/>
          <a:lstStyle/>
          <a:p>
            <a:r>
              <a:rPr lang="en-US" dirty="0" smtClean="0"/>
              <a:t>Each hidden layer </a:t>
            </a:r>
            <a:r>
              <a:rPr lang="en-US" dirty="0" smtClean="0">
                <a:solidFill>
                  <a:srgbClr val="0000FF"/>
                </a:solidFill>
              </a:rPr>
              <a:t>folds </a:t>
            </a:r>
            <a:r>
              <a:rPr lang="en-US" dirty="0" smtClean="0"/>
              <a:t>the space of activations of the previous layer. E.g. abs activation 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6255" y="3196007"/>
            <a:ext cx="8686800" cy="3870530"/>
          </a:xfrm>
          <a:prstGeom prst="rect">
            <a:avLst/>
          </a:prstGeom>
        </p:spPr>
      </p:pic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84840962"/>
              </p:ext>
            </p:extLst>
          </p:nvPr>
        </p:nvGraphicFramePr>
        <p:xfrm>
          <a:off x="8973220" y="2190734"/>
          <a:ext cx="1325563" cy="471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88" name="Equation" r:id="rId4" imgW="571500" imgH="203200" progId="Equation.3">
                  <p:embed/>
                </p:oleObj>
              </mc:Choice>
              <mc:Fallback>
                <p:oleObj name="Equation" r:id="rId4" imgW="5715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973220" y="2190734"/>
                        <a:ext cx="1325563" cy="471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8204060" y="2818329"/>
            <a:ext cx="20067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Montúfar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(2014) </a:t>
            </a:r>
          </a:p>
        </p:txBody>
      </p:sp>
    </p:spTree>
    <p:extLst>
      <p:ext uri="{BB962C8B-B14F-4D97-AF65-F5344CB8AC3E}">
        <p14:creationId xmlns:p14="http://schemas.microsoft.com/office/powerpoint/2010/main" val="32282627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Exponential Gain with Depth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With </a:t>
            </a:r>
            <a:r>
              <a:rPr lang="en-US" sz="2800" i="1" dirty="0"/>
              <a:t>N</a:t>
            </a:r>
            <a:r>
              <a:rPr lang="en-US" sz="2800" dirty="0"/>
              <a:t> hidden layers, there are O(4</a:t>
            </a:r>
            <a:r>
              <a:rPr lang="en-US" sz="2800" i="1" baseline="30000" dirty="0"/>
              <a:t>N</a:t>
            </a:r>
            <a:r>
              <a:rPr lang="en-US" sz="2800" i="1" dirty="0"/>
              <a:t>)</a:t>
            </a:r>
            <a:r>
              <a:rPr lang="en-US" sz="2800" i="1" baseline="30000" dirty="0"/>
              <a:t> </a:t>
            </a:r>
            <a:r>
              <a:rPr lang="en-US" sz="2800" dirty="0"/>
              <a:t>piecewise linear regions</a:t>
            </a:r>
            <a:endParaRPr lang="en-US" sz="2800" i="1" baseline="30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3370" y="2515768"/>
            <a:ext cx="7999519" cy="422334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195945" y="6396336"/>
            <a:ext cx="4201614" cy="461665"/>
          </a:xfrm>
          <a:prstGeom prst="rect">
            <a:avLst/>
          </a:prstGeom>
          <a:solidFill>
            <a:srgbClr val="CCFFCC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000FF"/>
                </a:solidFill>
              </a:rPr>
              <a:t>See illustration in notebook</a:t>
            </a:r>
            <a:endParaRPr lang="en-US" sz="2400" dirty="0">
              <a:solidFill>
                <a:srgbClr val="0000FF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204060" y="2535001"/>
            <a:ext cx="20067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Montúfar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(2014) </a:t>
            </a:r>
          </a:p>
        </p:txBody>
      </p:sp>
    </p:spTree>
    <p:extLst>
      <p:ext uri="{BB962C8B-B14F-4D97-AF65-F5344CB8AC3E}">
        <p14:creationId xmlns:p14="http://schemas.microsoft.com/office/powerpoint/2010/main" val="34192514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Better Generalization with Depth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1479" y="983807"/>
            <a:ext cx="9144000" cy="497615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666522" y="5495365"/>
            <a:ext cx="19331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7F7F7F"/>
                </a:solidFill>
              </a:rPr>
              <a:t>(</a:t>
            </a:r>
            <a:r>
              <a:rPr lang="en-US" dirty="0" err="1">
                <a:solidFill>
                  <a:srgbClr val="7F7F7F"/>
                </a:solidFill>
              </a:rPr>
              <a:t>Goodfellow</a:t>
            </a:r>
            <a:r>
              <a:rPr lang="en-US" dirty="0">
                <a:solidFill>
                  <a:srgbClr val="7F7F7F"/>
                </a:solidFill>
              </a:rPr>
              <a:t> 2017)</a:t>
            </a:r>
          </a:p>
        </p:txBody>
      </p:sp>
    </p:spTree>
    <p:extLst>
      <p:ext uri="{BB962C8B-B14F-4D97-AF65-F5344CB8AC3E}">
        <p14:creationId xmlns:p14="http://schemas.microsoft.com/office/powerpoint/2010/main" val="944643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Large, Shallow Nets </a:t>
            </a:r>
            <a:r>
              <a:rPr lang="en-US" dirty="0" err="1" smtClean="0"/>
              <a:t>Overfit</a:t>
            </a:r>
            <a:r>
              <a:rPr lang="en-US" dirty="0" smtClean="0"/>
              <a:t> More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269221"/>
            <a:ext cx="9144000" cy="431955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785791" y="5219447"/>
            <a:ext cx="19331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7F7F7F"/>
                </a:solidFill>
              </a:rPr>
              <a:t>(</a:t>
            </a:r>
            <a:r>
              <a:rPr lang="en-US" dirty="0" err="1">
                <a:solidFill>
                  <a:srgbClr val="7F7F7F"/>
                </a:solidFill>
              </a:rPr>
              <a:t>Goodfellow</a:t>
            </a:r>
            <a:r>
              <a:rPr lang="en-US" dirty="0">
                <a:solidFill>
                  <a:srgbClr val="7F7F7F"/>
                </a:solidFill>
              </a:rPr>
              <a:t> 2017)</a:t>
            </a:r>
          </a:p>
        </p:txBody>
      </p:sp>
    </p:spTree>
    <p:extLst>
      <p:ext uri="{BB962C8B-B14F-4D97-AF65-F5344CB8AC3E}">
        <p14:creationId xmlns:p14="http://schemas.microsoft.com/office/powerpoint/2010/main" val="980102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Choices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Cost function</a:t>
            </a:r>
          </a:p>
          <a:p>
            <a:r>
              <a:rPr lang="en-US" sz="2400" dirty="0" smtClean="0"/>
              <a:t>Output units</a:t>
            </a:r>
          </a:p>
          <a:p>
            <a:r>
              <a:rPr lang="en-US" sz="2400" dirty="0" smtClean="0"/>
              <a:t>Hidden units</a:t>
            </a:r>
          </a:p>
          <a:p>
            <a:r>
              <a:rPr lang="en-US" sz="2400" dirty="0" smtClean="0"/>
              <a:t>Architecture</a:t>
            </a:r>
          </a:p>
          <a:p>
            <a:r>
              <a:rPr lang="en-US" sz="2400" dirty="0" smtClean="0">
                <a:solidFill>
                  <a:srgbClr val="0000FF"/>
                </a:solidFill>
              </a:rPr>
              <a:t>Optimizer</a:t>
            </a:r>
            <a:endParaRPr lang="en-US" sz="2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2578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8850" y="1779671"/>
            <a:ext cx="2654299" cy="3525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940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1450152"/>
          </a:xfrm>
        </p:spPr>
        <p:txBody>
          <a:bodyPr/>
          <a:lstStyle/>
          <a:p>
            <a:r>
              <a:rPr lang="en-US" dirty="0" smtClean="0"/>
              <a:t>Gradient-based Optimizer</a:t>
            </a:r>
            <a:br>
              <a:rPr lang="en-US" dirty="0" smtClean="0"/>
            </a:br>
            <a:r>
              <a:rPr lang="en-US" sz="2800" dirty="0" smtClean="0"/>
              <a:t>(e.g. stochastic gradient descent)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819721"/>
            <a:ext cx="8229600" cy="4844057"/>
          </a:xfrm>
        </p:spPr>
        <p:txBody>
          <a:bodyPr>
            <a:normAutofit/>
          </a:bodyPr>
          <a:lstStyle/>
          <a:p>
            <a:r>
              <a:rPr lang="en-US" dirty="0" smtClean="0"/>
              <a:t>“Chain rule” for computing gradients: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sz="4000" dirty="0"/>
          </a:p>
          <a:p>
            <a:r>
              <a:rPr lang="en-US" dirty="0" smtClean="0"/>
              <a:t>For deeper networks 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09785224"/>
              </p:ext>
            </p:extLst>
          </p:nvPr>
        </p:nvGraphicFramePr>
        <p:xfrm>
          <a:off x="4368801" y="2549776"/>
          <a:ext cx="2792413" cy="1673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705" name="Equation" r:id="rId3" imgW="1270000" imgH="762000" progId="Equation.3">
                  <p:embed/>
                </p:oleObj>
              </mc:Choice>
              <mc:Fallback>
                <p:oleObj name="Equation" r:id="rId3" imgW="1270000" imgH="7620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368801" y="2549776"/>
                        <a:ext cx="2792413" cy="1673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17031886"/>
              </p:ext>
            </p:extLst>
          </p:nvPr>
        </p:nvGraphicFramePr>
        <p:xfrm>
          <a:off x="4243389" y="5112666"/>
          <a:ext cx="3349625" cy="1031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706" name="Equation" r:id="rId5" imgW="1524000" imgH="469900" progId="Equation.3">
                  <p:embed/>
                </p:oleObj>
              </mc:Choice>
              <mc:Fallback>
                <p:oleObj name="Equation" r:id="rId5" imgW="1524000" imgH="469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243389" y="5112666"/>
                        <a:ext cx="3349625" cy="1031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3861513" y="-2702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Oval Callout 4"/>
          <p:cNvSpPr/>
          <p:nvPr/>
        </p:nvSpPr>
        <p:spPr>
          <a:xfrm>
            <a:off x="7161214" y="4223000"/>
            <a:ext cx="3628289" cy="909434"/>
          </a:xfrm>
          <a:prstGeom prst="wedgeEllipseCallout">
            <a:avLst>
              <a:gd name="adj1" fmla="val -46325"/>
              <a:gd name="adj2" fmla="val 50431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lvl="1" algn="ctr"/>
            <a:r>
              <a:rPr lang="en-US" sz="2000" dirty="0"/>
              <a:t>Naïve </a:t>
            </a:r>
            <a:r>
              <a:rPr lang="en-US" sz="2000" dirty="0"/>
              <a:t>computation takes exponential time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3338639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Backpropagation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Avoids repeated sub-expressions</a:t>
            </a:r>
          </a:p>
          <a:p>
            <a:r>
              <a:rPr lang="en-US" sz="2400" dirty="0" smtClean="0"/>
              <a:t>Uses dynamic programming (table filling)</a:t>
            </a:r>
          </a:p>
          <a:p>
            <a:r>
              <a:rPr lang="en-US" sz="2400" dirty="0" smtClean="0"/>
              <a:t>Trades-off memory for speed</a:t>
            </a:r>
          </a:p>
          <a:p>
            <a:endParaRPr lang="en-US" sz="2400" dirty="0" smtClean="0"/>
          </a:p>
          <a:p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1942183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68712419"/>
              </p:ext>
            </p:extLst>
          </p:nvPr>
        </p:nvGraphicFramePr>
        <p:xfrm>
          <a:off x="4052889" y="2293939"/>
          <a:ext cx="5362575" cy="2732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870" name="Equation" r:id="rId3" imgW="2438400" imgH="1244600" progId="Equation.3">
                  <p:embed/>
                </p:oleObj>
              </mc:Choice>
              <mc:Fallback>
                <p:oleObj name="Equation" r:id="rId3" imgW="2438400" imgH="1244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052889" y="2293939"/>
                        <a:ext cx="5362575" cy="2732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Backprop</a:t>
            </a:r>
            <a:r>
              <a:rPr lang="en-US" dirty="0" smtClean="0"/>
              <a:t>: Arithmetic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solidFill>
                  <a:srgbClr val="0000FF"/>
                </a:solidFill>
              </a:rPr>
              <a:t>Jacobian</a:t>
            </a:r>
            <a:r>
              <a:rPr lang="en-US" dirty="0" smtClean="0">
                <a:solidFill>
                  <a:srgbClr val="0000FF"/>
                </a:solidFill>
              </a:rPr>
              <a:t>-gradient products</a:t>
            </a:r>
          </a:p>
          <a:p>
            <a:endParaRPr lang="en-US" dirty="0" smtClean="0"/>
          </a:p>
          <a:p>
            <a:endParaRPr lang="en-US" dirty="0" smtClean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11930979"/>
              </p:ext>
            </p:extLst>
          </p:nvPr>
        </p:nvGraphicFramePr>
        <p:xfrm>
          <a:off x="5510213" y="5624513"/>
          <a:ext cx="2317750" cy="1003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871" name="Equation" r:id="rId5" imgW="1054100" imgH="457200" progId="Equation.3">
                  <p:embed/>
                </p:oleObj>
              </mc:Choice>
              <mc:Fallback>
                <p:oleObj name="Equation" r:id="rId5" imgW="10541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510213" y="5624513"/>
                        <a:ext cx="2317750" cy="1003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8051705" y="4975463"/>
            <a:ext cx="14947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00FF"/>
                </a:solidFill>
              </a:rPr>
              <a:t>grad </a:t>
            </a:r>
            <a:r>
              <a:rPr lang="en-US" sz="2000" dirty="0" err="1">
                <a:solidFill>
                  <a:srgbClr val="0000FF"/>
                </a:solidFill>
              </a:rPr>
              <a:t>w.r.t</a:t>
            </a:r>
            <a:r>
              <a:rPr lang="en-US" sz="2000" dirty="0">
                <a:solidFill>
                  <a:srgbClr val="0000FF"/>
                </a:solidFill>
              </a:rPr>
              <a:t>. </a:t>
            </a:r>
            <a:r>
              <a:rPr lang="en-US" sz="2000" b="1" dirty="0">
                <a:solidFill>
                  <a:srgbClr val="0000FF"/>
                </a:solidFill>
              </a:rPr>
              <a:t>z</a:t>
            </a:r>
            <a:endParaRPr lang="en-US" sz="2000" b="1" dirty="0">
              <a:solidFill>
                <a:srgbClr val="0000FF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555203" y="4975463"/>
            <a:ext cx="1968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00FF"/>
                </a:solidFill>
              </a:rPr>
              <a:t>grad </a:t>
            </a:r>
            <a:r>
              <a:rPr lang="en-US" sz="2000" dirty="0" err="1">
                <a:solidFill>
                  <a:srgbClr val="0000FF"/>
                </a:solidFill>
              </a:rPr>
              <a:t>w.r.t</a:t>
            </a:r>
            <a:r>
              <a:rPr lang="en-US" sz="2000" dirty="0">
                <a:solidFill>
                  <a:srgbClr val="0000FF"/>
                </a:solidFill>
              </a:rPr>
              <a:t>. </a:t>
            </a:r>
            <a:r>
              <a:rPr lang="en-US" sz="2000" b="1" dirty="0">
                <a:solidFill>
                  <a:srgbClr val="0000FF"/>
                </a:solidFill>
              </a:rPr>
              <a:t>x</a:t>
            </a:r>
            <a:endParaRPr lang="en-US" sz="2000" b="1" dirty="0">
              <a:solidFill>
                <a:srgbClr val="0000FF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523703" y="4968277"/>
            <a:ext cx="24079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>
                <a:solidFill>
                  <a:srgbClr val="0000FF"/>
                </a:solidFill>
              </a:rPr>
              <a:t>Jacobian</a:t>
            </a:r>
            <a:r>
              <a:rPr lang="en-US" sz="2000" dirty="0">
                <a:solidFill>
                  <a:srgbClr val="0000FF"/>
                </a:solidFill>
              </a:rPr>
              <a:t> of ‘g’</a:t>
            </a:r>
            <a:endParaRPr lang="en-US" sz="2000" b="1" dirty="0">
              <a:solidFill>
                <a:srgbClr val="0000FF"/>
              </a:solidFill>
            </a:endParaRPr>
          </a:p>
        </p:txBody>
      </p:sp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94544168"/>
              </p:ext>
            </p:extLst>
          </p:nvPr>
        </p:nvGraphicFramePr>
        <p:xfrm>
          <a:off x="2027238" y="3219450"/>
          <a:ext cx="1200150" cy="947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872" name="Equation" r:id="rId7" imgW="546100" imgH="431800" progId="Equation.3">
                  <p:embed/>
                </p:oleObj>
              </mc:Choice>
              <mc:Fallback>
                <p:oleObj name="Equation" r:id="rId7" imgW="5461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027238" y="3219450"/>
                        <a:ext cx="1200150" cy="9477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8390820" y="5741443"/>
            <a:ext cx="181998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FF0000"/>
                </a:solidFill>
              </a:rPr>
              <a:t>Apply recursively!</a:t>
            </a:r>
            <a:endParaRPr lang="en-US" sz="2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6417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Backprop</a:t>
            </a:r>
            <a:r>
              <a:rPr lang="en-US" dirty="0" smtClean="0"/>
              <a:t>: Overview  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1429" y="2353295"/>
            <a:ext cx="6525828" cy="283271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295536" y="5370097"/>
            <a:ext cx="37503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00FF"/>
                </a:solidFill>
              </a:rPr>
              <a:t>Back-prop: compute derivatives</a:t>
            </a:r>
            <a:endParaRPr lang="en-US" sz="2000" dirty="0">
              <a:solidFill>
                <a:srgbClr val="0000FF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032427" y="1645159"/>
            <a:ext cx="42486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00FF"/>
                </a:solidFill>
              </a:rPr>
              <a:t>Forward prop: compute activations</a:t>
            </a:r>
            <a:endParaRPr lang="en-US" sz="2000" dirty="0">
              <a:solidFill>
                <a:srgbClr val="0000FF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147258" y="3418220"/>
            <a:ext cx="13757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00FF"/>
                </a:solidFill>
              </a:rPr>
              <a:t>Compute loss</a:t>
            </a:r>
            <a:endParaRPr lang="en-US" sz="2000" dirty="0">
              <a:solidFill>
                <a:srgbClr val="0000FF"/>
              </a:solidFill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4992077" y="2224554"/>
            <a:ext cx="2254272" cy="0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4992077" y="5319273"/>
            <a:ext cx="2254272" cy="0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6206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1429" y="2353295"/>
            <a:ext cx="6525828" cy="28327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Backprop</a:t>
            </a:r>
            <a:r>
              <a:rPr lang="en-US" dirty="0" smtClean="0"/>
              <a:t>: Example</a:t>
            </a:r>
            <a:endParaRPr lang="en-US" dirty="0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14546336"/>
              </p:ext>
            </p:extLst>
          </p:nvPr>
        </p:nvGraphicFramePr>
        <p:xfrm>
          <a:off x="3930410" y="2324867"/>
          <a:ext cx="336550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266" name="Equation" r:id="rId4" imgW="152400" imgH="203200" progId="Equation.3">
                  <p:embed/>
                </p:oleObj>
              </mc:Choice>
              <mc:Fallback>
                <p:oleObj name="Equation" r:id="rId4" imgW="1524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930410" y="2324867"/>
                        <a:ext cx="336550" cy="446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37351492"/>
              </p:ext>
            </p:extLst>
          </p:nvPr>
        </p:nvGraphicFramePr>
        <p:xfrm>
          <a:off x="3905011" y="2991617"/>
          <a:ext cx="390525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267" name="Equation" r:id="rId6" imgW="177800" imgH="203200" progId="Equation.3">
                  <p:embed/>
                </p:oleObj>
              </mc:Choice>
              <mc:Fallback>
                <p:oleObj name="Equation" r:id="rId6" imgW="1778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905011" y="2991617"/>
                        <a:ext cx="390525" cy="446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13507902"/>
              </p:ext>
            </p:extLst>
          </p:nvPr>
        </p:nvGraphicFramePr>
        <p:xfrm>
          <a:off x="3930411" y="4039352"/>
          <a:ext cx="334963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268" name="Equation" r:id="rId8" imgW="152400" imgH="203200" progId="Equation.3">
                  <p:embed/>
                </p:oleObj>
              </mc:Choice>
              <mc:Fallback>
                <p:oleObj name="Equation" r:id="rId8" imgW="1524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930411" y="4039352"/>
                        <a:ext cx="334963" cy="446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072402"/>
              </p:ext>
            </p:extLst>
          </p:nvPr>
        </p:nvGraphicFramePr>
        <p:xfrm>
          <a:off x="3901837" y="4755598"/>
          <a:ext cx="363537" cy="446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269" name="Equation" r:id="rId10" imgW="165100" imgH="203200" progId="Equation.3">
                  <p:embed/>
                </p:oleObj>
              </mc:Choice>
              <mc:Fallback>
                <p:oleObj name="Equation" r:id="rId10" imgW="1651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901837" y="4755598"/>
                        <a:ext cx="363537" cy="446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66574383"/>
              </p:ext>
            </p:extLst>
          </p:nvPr>
        </p:nvGraphicFramePr>
        <p:xfrm>
          <a:off x="7043497" y="2753686"/>
          <a:ext cx="306388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270" name="Equation" r:id="rId12" imgW="139700" imgH="203200" progId="Equation.3">
                  <p:embed/>
                </p:oleObj>
              </mc:Choice>
              <mc:Fallback>
                <p:oleObj name="Equation" r:id="rId12" imgW="1397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7043497" y="2753686"/>
                        <a:ext cx="306388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2566107"/>
              </p:ext>
            </p:extLst>
          </p:nvPr>
        </p:nvGraphicFramePr>
        <p:xfrm>
          <a:off x="7029020" y="4246715"/>
          <a:ext cx="363537" cy="446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271" name="Equation" r:id="rId14" imgW="165100" imgH="203200" progId="Equation.3">
                  <p:embed/>
                </p:oleObj>
              </mc:Choice>
              <mc:Fallback>
                <p:oleObj name="Equation" r:id="rId14" imgW="1651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7029020" y="4246715"/>
                        <a:ext cx="363537" cy="446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4295536" y="5519329"/>
            <a:ext cx="37503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00FF"/>
                </a:solidFill>
              </a:rPr>
              <a:t>Linear activation functions</a:t>
            </a:r>
          </a:p>
          <a:p>
            <a:pPr algn="ctr"/>
            <a:r>
              <a:rPr lang="en-US" sz="2000" dirty="0">
                <a:solidFill>
                  <a:srgbClr val="0000FF"/>
                </a:solidFill>
              </a:rPr>
              <a:t>No bias</a:t>
            </a:r>
          </a:p>
          <a:p>
            <a:pPr algn="ctr"/>
            <a:r>
              <a:rPr lang="en-US" sz="2000" dirty="0">
                <a:solidFill>
                  <a:srgbClr val="0000FF"/>
                </a:solidFill>
              </a:rPr>
              <a:t>Squared loss</a:t>
            </a:r>
            <a:endParaRPr lang="en-US" sz="20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821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1429" y="2353295"/>
            <a:ext cx="6525828" cy="28327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Backprop</a:t>
            </a:r>
            <a:r>
              <a:rPr lang="en-US" dirty="0" smtClean="0"/>
              <a:t>: Example</a:t>
            </a:r>
            <a:endParaRPr lang="en-US" dirty="0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80970163"/>
              </p:ext>
            </p:extLst>
          </p:nvPr>
        </p:nvGraphicFramePr>
        <p:xfrm>
          <a:off x="3930410" y="2324867"/>
          <a:ext cx="336550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319" name="Equation" r:id="rId4" imgW="152400" imgH="203200" progId="Equation.3">
                  <p:embed/>
                </p:oleObj>
              </mc:Choice>
              <mc:Fallback>
                <p:oleObj name="Equation" r:id="rId4" imgW="1524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930410" y="2324867"/>
                        <a:ext cx="336550" cy="446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41526619"/>
              </p:ext>
            </p:extLst>
          </p:nvPr>
        </p:nvGraphicFramePr>
        <p:xfrm>
          <a:off x="3905011" y="2991617"/>
          <a:ext cx="390525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320" name="Equation" r:id="rId6" imgW="177800" imgH="203200" progId="Equation.3">
                  <p:embed/>
                </p:oleObj>
              </mc:Choice>
              <mc:Fallback>
                <p:oleObj name="Equation" r:id="rId6" imgW="1778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905011" y="2991617"/>
                        <a:ext cx="390525" cy="446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32401200"/>
              </p:ext>
            </p:extLst>
          </p:nvPr>
        </p:nvGraphicFramePr>
        <p:xfrm>
          <a:off x="3930411" y="4039352"/>
          <a:ext cx="334963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321" name="Equation" r:id="rId8" imgW="152400" imgH="203200" progId="Equation.3">
                  <p:embed/>
                </p:oleObj>
              </mc:Choice>
              <mc:Fallback>
                <p:oleObj name="Equation" r:id="rId8" imgW="1524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930411" y="4039352"/>
                        <a:ext cx="334963" cy="446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35001483"/>
              </p:ext>
            </p:extLst>
          </p:nvPr>
        </p:nvGraphicFramePr>
        <p:xfrm>
          <a:off x="3901837" y="4755598"/>
          <a:ext cx="363537" cy="446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322" name="Equation" r:id="rId10" imgW="165100" imgH="203200" progId="Equation.3">
                  <p:embed/>
                </p:oleObj>
              </mc:Choice>
              <mc:Fallback>
                <p:oleObj name="Equation" r:id="rId10" imgW="1651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901837" y="4755598"/>
                        <a:ext cx="363537" cy="446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62816747"/>
              </p:ext>
            </p:extLst>
          </p:nvPr>
        </p:nvGraphicFramePr>
        <p:xfrm>
          <a:off x="7043497" y="2753686"/>
          <a:ext cx="306388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323" name="Equation" r:id="rId12" imgW="139700" imgH="203200" progId="Equation.3">
                  <p:embed/>
                </p:oleObj>
              </mc:Choice>
              <mc:Fallback>
                <p:oleObj name="Equation" r:id="rId12" imgW="1397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7043497" y="2753686"/>
                        <a:ext cx="306388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96717659"/>
              </p:ext>
            </p:extLst>
          </p:nvPr>
        </p:nvGraphicFramePr>
        <p:xfrm>
          <a:off x="7029020" y="4246715"/>
          <a:ext cx="363537" cy="446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324" name="Equation" r:id="rId14" imgW="165100" imgH="203200" progId="Equation.3">
                  <p:embed/>
                </p:oleObj>
              </mc:Choice>
              <mc:Fallback>
                <p:oleObj name="Equation" r:id="rId14" imgW="1651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7029020" y="4246715"/>
                        <a:ext cx="363537" cy="446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53017560"/>
              </p:ext>
            </p:extLst>
          </p:nvPr>
        </p:nvGraphicFramePr>
        <p:xfrm>
          <a:off x="4857707" y="1805509"/>
          <a:ext cx="2005012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325" name="Equation" r:id="rId16" imgW="914400" imgH="203200" progId="Equation.3">
                  <p:embed/>
                </p:oleObj>
              </mc:Choice>
              <mc:Fallback>
                <p:oleObj name="Equation" r:id="rId16" imgW="9144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4857707" y="1805509"/>
                        <a:ext cx="2005012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38313852"/>
              </p:ext>
            </p:extLst>
          </p:nvPr>
        </p:nvGraphicFramePr>
        <p:xfrm>
          <a:off x="4873385" y="5297729"/>
          <a:ext cx="2005012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326" name="Equation" r:id="rId18" imgW="914400" imgH="203200" progId="Equation.3">
                  <p:embed/>
                </p:oleObj>
              </mc:Choice>
              <mc:Fallback>
                <p:oleObj name="Equation" r:id="rId18" imgW="9144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4873385" y="5297729"/>
                        <a:ext cx="2005012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03845376"/>
              </p:ext>
            </p:extLst>
          </p:nvPr>
        </p:nvGraphicFramePr>
        <p:xfrm>
          <a:off x="8584824" y="4306283"/>
          <a:ext cx="180975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327" name="Equation" r:id="rId20" imgW="825500" imgH="203200" progId="Equation.3">
                  <p:embed/>
                </p:oleObj>
              </mc:Choice>
              <mc:Fallback>
                <p:oleObj name="Equation" r:id="rId20" imgW="8255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8584824" y="4306283"/>
                        <a:ext cx="1809750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2" name="Straight Arrow Connector 21"/>
          <p:cNvCxnSpPr/>
          <p:nvPr/>
        </p:nvCxnSpPr>
        <p:spPr>
          <a:xfrm>
            <a:off x="3731140" y="2054068"/>
            <a:ext cx="764793" cy="0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3731140" y="5612390"/>
            <a:ext cx="764793" cy="0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rot="120000">
            <a:off x="7010160" y="2535747"/>
            <a:ext cx="764793" cy="235207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rot="21420000" flipV="1">
            <a:off x="6967488" y="4692803"/>
            <a:ext cx="807464" cy="240952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2621430" y="6100029"/>
            <a:ext cx="68825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00FF"/>
                </a:solidFill>
              </a:rPr>
              <a:t>Forward prop: Propagate activations to output layer</a:t>
            </a:r>
            <a:endParaRPr lang="en-US" sz="20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0146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1429" y="2353295"/>
            <a:ext cx="6525828" cy="28327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Backprop</a:t>
            </a:r>
            <a:r>
              <a:rPr lang="en-US" dirty="0" smtClean="0"/>
              <a:t>: Example</a:t>
            </a:r>
            <a:endParaRPr lang="en-US" dirty="0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10425864"/>
              </p:ext>
            </p:extLst>
          </p:nvPr>
        </p:nvGraphicFramePr>
        <p:xfrm>
          <a:off x="3930410" y="2324867"/>
          <a:ext cx="336550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238" name="Equation" r:id="rId4" imgW="152400" imgH="203200" progId="Equation.3">
                  <p:embed/>
                </p:oleObj>
              </mc:Choice>
              <mc:Fallback>
                <p:oleObj name="Equation" r:id="rId4" imgW="1524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930410" y="2324867"/>
                        <a:ext cx="336550" cy="446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35949674"/>
              </p:ext>
            </p:extLst>
          </p:nvPr>
        </p:nvGraphicFramePr>
        <p:xfrm>
          <a:off x="3905011" y="2991617"/>
          <a:ext cx="390525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239" name="Equation" r:id="rId6" imgW="177800" imgH="203200" progId="Equation.3">
                  <p:embed/>
                </p:oleObj>
              </mc:Choice>
              <mc:Fallback>
                <p:oleObj name="Equation" r:id="rId6" imgW="1778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905011" y="2991617"/>
                        <a:ext cx="390525" cy="446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17889392"/>
              </p:ext>
            </p:extLst>
          </p:nvPr>
        </p:nvGraphicFramePr>
        <p:xfrm>
          <a:off x="3930411" y="4039352"/>
          <a:ext cx="334963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240" name="Equation" r:id="rId8" imgW="152400" imgH="203200" progId="Equation.3">
                  <p:embed/>
                </p:oleObj>
              </mc:Choice>
              <mc:Fallback>
                <p:oleObj name="Equation" r:id="rId8" imgW="1524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930411" y="4039352"/>
                        <a:ext cx="334963" cy="446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19915873"/>
              </p:ext>
            </p:extLst>
          </p:nvPr>
        </p:nvGraphicFramePr>
        <p:xfrm>
          <a:off x="3901837" y="4755598"/>
          <a:ext cx="363537" cy="446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241" name="Equation" r:id="rId10" imgW="165100" imgH="203200" progId="Equation.3">
                  <p:embed/>
                </p:oleObj>
              </mc:Choice>
              <mc:Fallback>
                <p:oleObj name="Equation" r:id="rId10" imgW="1651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901837" y="4755598"/>
                        <a:ext cx="363537" cy="446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7530085"/>
              </p:ext>
            </p:extLst>
          </p:nvPr>
        </p:nvGraphicFramePr>
        <p:xfrm>
          <a:off x="7043497" y="2753686"/>
          <a:ext cx="306388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242" name="Equation" r:id="rId12" imgW="139700" imgH="203200" progId="Equation.3">
                  <p:embed/>
                </p:oleObj>
              </mc:Choice>
              <mc:Fallback>
                <p:oleObj name="Equation" r:id="rId12" imgW="1397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7043497" y="2753686"/>
                        <a:ext cx="306388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94840829"/>
              </p:ext>
            </p:extLst>
          </p:nvPr>
        </p:nvGraphicFramePr>
        <p:xfrm>
          <a:off x="7029020" y="4246715"/>
          <a:ext cx="363537" cy="446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243" name="Equation" r:id="rId14" imgW="165100" imgH="203200" progId="Equation.3">
                  <p:embed/>
                </p:oleObj>
              </mc:Choice>
              <mc:Fallback>
                <p:oleObj name="Equation" r:id="rId14" imgW="1651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7029020" y="4246715"/>
                        <a:ext cx="363537" cy="446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9314732"/>
              </p:ext>
            </p:extLst>
          </p:nvPr>
        </p:nvGraphicFramePr>
        <p:xfrm>
          <a:off x="8343901" y="4219576"/>
          <a:ext cx="1693074" cy="8325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244" name="Equation" r:id="rId16" imgW="876300" imgH="431800" progId="Equation.3">
                  <p:embed/>
                </p:oleObj>
              </mc:Choice>
              <mc:Fallback>
                <p:oleObj name="Equation" r:id="rId16" imgW="8763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8343901" y="4219576"/>
                        <a:ext cx="1693074" cy="8325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2621430" y="6100029"/>
            <a:ext cx="68825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00FF"/>
                </a:solidFill>
              </a:rPr>
              <a:t>Backward prop: Compute loss and its derivative</a:t>
            </a:r>
            <a:endParaRPr lang="en-US" sz="2000" dirty="0">
              <a:solidFill>
                <a:srgbClr val="0000FF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8343902" y="4246715"/>
            <a:ext cx="1693074" cy="808908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17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55032512"/>
              </p:ext>
            </p:extLst>
          </p:nvPr>
        </p:nvGraphicFramePr>
        <p:xfrm>
          <a:off x="8024626" y="2471129"/>
          <a:ext cx="2467003" cy="4403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245" name="Equation" r:id="rId18" imgW="1346200" imgH="241300" progId="Equation.3">
                  <p:embed/>
                </p:oleObj>
              </mc:Choice>
              <mc:Fallback>
                <p:oleObj name="Equation" r:id="rId18" imgW="13462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8024626" y="2471129"/>
                        <a:ext cx="2467003" cy="44034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65626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1429" y="2353295"/>
            <a:ext cx="6525828" cy="28327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Backprop</a:t>
            </a:r>
            <a:r>
              <a:rPr lang="en-US" dirty="0" smtClean="0"/>
              <a:t>: Example</a:t>
            </a:r>
            <a:endParaRPr lang="en-US" dirty="0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45244776"/>
              </p:ext>
            </p:extLst>
          </p:nvPr>
        </p:nvGraphicFramePr>
        <p:xfrm>
          <a:off x="3930410" y="2324867"/>
          <a:ext cx="336550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436" name="Equation" r:id="rId4" imgW="152400" imgH="203200" progId="Equation.3">
                  <p:embed/>
                </p:oleObj>
              </mc:Choice>
              <mc:Fallback>
                <p:oleObj name="Equation" r:id="rId4" imgW="1524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930410" y="2324867"/>
                        <a:ext cx="336550" cy="446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7273333"/>
              </p:ext>
            </p:extLst>
          </p:nvPr>
        </p:nvGraphicFramePr>
        <p:xfrm>
          <a:off x="3905011" y="2991617"/>
          <a:ext cx="390525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437" name="Equation" r:id="rId6" imgW="177800" imgH="203200" progId="Equation.3">
                  <p:embed/>
                </p:oleObj>
              </mc:Choice>
              <mc:Fallback>
                <p:oleObj name="Equation" r:id="rId6" imgW="1778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905011" y="2991617"/>
                        <a:ext cx="390525" cy="446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26377605"/>
              </p:ext>
            </p:extLst>
          </p:nvPr>
        </p:nvGraphicFramePr>
        <p:xfrm>
          <a:off x="3930411" y="4039352"/>
          <a:ext cx="334963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438" name="Equation" r:id="rId8" imgW="152400" imgH="203200" progId="Equation.3">
                  <p:embed/>
                </p:oleObj>
              </mc:Choice>
              <mc:Fallback>
                <p:oleObj name="Equation" r:id="rId8" imgW="1524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930411" y="4039352"/>
                        <a:ext cx="334963" cy="446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57461234"/>
              </p:ext>
            </p:extLst>
          </p:nvPr>
        </p:nvGraphicFramePr>
        <p:xfrm>
          <a:off x="3901837" y="4755598"/>
          <a:ext cx="363537" cy="446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439" name="Equation" r:id="rId10" imgW="165100" imgH="203200" progId="Equation.3">
                  <p:embed/>
                </p:oleObj>
              </mc:Choice>
              <mc:Fallback>
                <p:oleObj name="Equation" r:id="rId10" imgW="1651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901837" y="4755598"/>
                        <a:ext cx="363537" cy="446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29720666"/>
              </p:ext>
            </p:extLst>
          </p:nvPr>
        </p:nvGraphicFramePr>
        <p:xfrm>
          <a:off x="7043497" y="2753686"/>
          <a:ext cx="306388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440" name="Equation" r:id="rId12" imgW="139700" imgH="203200" progId="Equation.3">
                  <p:embed/>
                </p:oleObj>
              </mc:Choice>
              <mc:Fallback>
                <p:oleObj name="Equation" r:id="rId12" imgW="1397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7043497" y="2753686"/>
                        <a:ext cx="306388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88495293"/>
              </p:ext>
            </p:extLst>
          </p:nvPr>
        </p:nvGraphicFramePr>
        <p:xfrm>
          <a:off x="7029020" y="4246715"/>
          <a:ext cx="363537" cy="446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441" name="Equation" r:id="rId14" imgW="165100" imgH="203200" progId="Equation.3">
                  <p:embed/>
                </p:oleObj>
              </mc:Choice>
              <mc:Fallback>
                <p:oleObj name="Equation" r:id="rId14" imgW="1651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7029020" y="4246715"/>
                        <a:ext cx="363537" cy="446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62044023"/>
              </p:ext>
            </p:extLst>
          </p:nvPr>
        </p:nvGraphicFramePr>
        <p:xfrm>
          <a:off x="8343901" y="4219576"/>
          <a:ext cx="1693074" cy="8325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442" name="Equation" r:id="rId16" imgW="876300" imgH="431800" progId="Equation.3">
                  <p:embed/>
                </p:oleObj>
              </mc:Choice>
              <mc:Fallback>
                <p:oleObj name="Equation" r:id="rId16" imgW="8763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8343901" y="4219576"/>
                        <a:ext cx="1693074" cy="8325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TextBox 25"/>
          <p:cNvSpPr txBox="1"/>
          <p:nvPr/>
        </p:nvSpPr>
        <p:spPr>
          <a:xfrm>
            <a:off x="2621430" y="6100029"/>
            <a:ext cx="68825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00FF"/>
                </a:solidFill>
              </a:rPr>
              <a:t>Backward prop: Compute derivatives </a:t>
            </a:r>
            <a:r>
              <a:rPr lang="en-US" sz="2000" dirty="0" err="1">
                <a:solidFill>
                  <a:srgbClr val="0000FF"/>
                </a:solidFill>
              </a:rPr>
              <a:t>w.r.t</a:t>
            </a:r>
            <a:r>
              <a:rPr lang="en-US" sz="2000" dirty="0">
                <a:solidFill>
                  <a:srgbClr val="0000FF"/>
                </a:solidFill>
              </a:rPr>
              <a:t>. weights </a:t>
            </a:r>
            <a:r>
              <a:rPr lang="en-US" sz="2000" i="1" dirty="0">
                <a:solidFill>
                  <a:srgbClr val="0000FF"/>
                </a:solidFill>
              </a:rPr>
              <a:t>c</a:t>
            </a:r>
            <a:r>
              <a:rPr lang="en-US" sz="2000" baseline="-25000" dirty="0">
                <a:solidFill>
                  <a:srgbClr val="0000FF"/>
                </a:solidFill>
              </a:rPr>
              <a:t>1</a:t>
            </a:r>
            <a:r>
              <a:rPr lang="en-US" sz="2000" dirty="0">
                <a:solidFill>
                  <a:srgbClr val="0000FF"/>
                </a:solidFill>
              </a:rPr>
              <a:t> and </a:t>
            </a:r>
            <a:r>
              <a:rPr lang="en-US" sz="2000" i="1" dirty="0">
                <a:solidFill>
                  <a:srgbClr val="0000FF"/>
                </a:solidFill>
              </a:rPr>
              <a:t>c</a:t>
            </a:r>
            <a:r>
              <a:rPr lang="en-US" sz="2000" baseline="-25000" dirty="0">
                <a:solidFill>
                  <a:srgbClr val="0000FF"/>
                </a:solidFill>
              </a:rPr>
              <a:t>2</a:t>
            </a:r>
            <a:endParaRPr lang="en-US" sz="2000" baseline="-25000" dirty="0">
              <a:solidFill>
                <a:srgbClr val="0000FF"/>
              </a:solidFill>
            </a:endParaRPr>
          </a:p>
        </p:txBody>
      </p:sp>
      <p:graphicFrame>
        <p:nvGraphicFramePr>
          <p:cNvPr id="27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49760120"/>
              </p:ext>
            </p:extLst>
          </p:nvPr>
        </p:nvGraphicFramePr>
        <p:xfrm>
          <a:off x="8153360" y="1276519"/>
          <a:ext cx="1587500" cy="801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443" name="Equation" r:id="rId18" imgW="850900" imgH="431800" progId="Equation.3">
                  <p:embed/>
                </p:oleObj>
              </mc:Choice>
              <mc:Fallback>
                <p:oleObj name="Equation" r:id="rId18" imgW="8509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8153360" y="1276519"/>
                        <a:ext cx="1587500" cy="8016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67077402"/>
              </p:ext>
            </p:extLst>
          </p:nvPr>
        </p:nvGraphicFramePr>
        <p:xfrm>
          <a:off x="8153360" y="2189928"/>
          <a:ext cx="1638300" cy="801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444" name="Equation" r:id="rId20" imgW="876300" imgH="431800" progId="Equation.3">
                  <p:embed/>
                </p:oleObj>
              </mc:Choice>
              <mc:Fallback>
                <p:oleObj name="Equation" r:id="rId20" imgW="8763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8153360" y="2189928"/>
                        <a:ext cx="1638300" cy="8016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Rectangle 14"/>
          <p:cNvSpPr/>
          <p:nvPr/>
        </p:nvSpPr>
        <p:spPr>
          <a:xfrm>
            <a:off x="8039698" y="1276518"/>
            <a:ext cx="1762272" cy="1722416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8333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1429" y="2353295"/>
            <a:ext cx="6525828" cy="28327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Backprop</a:t>
            </a:r>
            <a:r>
              <a:rPr lang="en-US" dirty="0" smtClean="0"/>
              <a:t>: Example</a:t>
            </a:r>
            <a:endParaRPr lang="en-US" dirty="0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77347775"/>
              </p:ext>
            </p:extLst>
          </p:nvPr>
        </p:nvGraphicFramePr>
        <p:xfrm>
          <a:off x="3930410" y="2324867"/>
          <a:ext cx="336550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475" name="Equation" r:id="rId4" imgW="152400" imgH="203200" progId="Equation.3">
                  <p:embed/>
                </p:oleObj>
              </mc:Choice>
              <mc:Fallback>
                <p:oleObj name="Equation" r:id="rId4" imgW="1524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930410" y="2324867"/>
                        <a:ext cx="336550" cy="446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1231256"/>
              </p:ext>
            </p:extLst>
          </p:nvPr>
        </p:nvGraphicFramePr>
        <p:xfrm>
          <a:off x="3905011" y="2991617"/>
          <a:ext cx="390525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476" name="Equation" r:id="rId6" imgW="177800" imgH="203200" progId="Equation.3">
                  <p:embed/>
                </p:oleObj>
              </mc:Choice>
              <mc:Fallback>
                <p:oleObj name="Equation" r:id="rId6" imgW="1778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905011" y="2991617"/>
                        <a:ext cx="390525" cy="446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70230107"/>
              </p:ext>
            </p:extLst>
          </p:nvPr>
        </p:nvGraphicFramePr>
        <p:xfrm>
          <a:off x="3930411" y="4039352"/>
          <a:ext cx="334963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477" name="Equation" r:id="rId8" imgW="152400" imgH="203200" progId="Equation.3">
                  <p:embed/>
                </p:oleObj>
              </mc:Choice>
              <mc:Fallback>
                <p:oleObj name="Equation" r:id="rId8" imgW="1524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930411" y="4039352"/>
                        <a:ext cx="334963" cy="446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16996630"/>
              </p:ext>
            </p:extLst>
          </p:nvPr>
        </p:nvGraphicFramePr>
        <p:xfrm>
          <a:off x="3901837" y="4755598"/>
          <a:ext cx="363537" cy="446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478" name="Equation" r:id="rId10" imgW="165100" imgH="203200" progId="Equation.3">
                  <p:embed/>
                </p:oleObj>
              </mc:Choice>
              <mc:Fallback>
                <p:oleObj name="Equation" r:id="rId10" imgW="1651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901837" y="4755598"/>
                        <a:ext cx="363537" cy="446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71316805"/>
              </p:ext>
            </p:extLst>
          </p:nvPr>
        </p:nvGraphicFramePr>
        <p:xfrm>
          <a:off x="7043497" y="2753686"/>
          <a:ext cx="306388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479" name="Equation" r:id="rId12" imgW="139700" imgH="203200" progId="Equation.3">
                  <p:embed/>
                </p:oleObj>
              </mc:Choice>
              <mc:Fallback>
                <p:oleObj name="Equation" r:id="rId12" imgW="1397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7043497" y="2753686"/>
                        <a:ext cx="306388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86268071"/>
              </p:ext>
            </p:extLst>
          </p:nvPr>
        </p:nvGraphicFramePr>
        <p:xfrm>
          <a:off x="7029020" y="4246715"/>
          <a:ext cx="363537" cy="446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480" name="Equation" r:id="rId14" imgW="165100" imgH="203200" progId="Equation.3">
                  <p:embed/>
                </p:oleObj>
              </mc:Choice>
              <mc:Fallback>
                <p:oleObj name="Equation" r:id="rId14" imgW="1651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7029020" y="4246715"/>
                        <a:ext cx="363537" cy="446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64054116"/>
              </p:ext>
            </p:extLst>
          </p:nvPr>
        </p:nvGraphicFramePr>
        <p:xfrm>
          <a:off x="8343901" y="4219576"/>
          <a:ext cx="1693074" cy="8325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481" name="Equation" r:id="rId16" imgW="876300" imgH="431800" progId="Equation.3">
                  <p:embed/>
                </p:oleObj>
              </mc:Choice>
              <mc:Fallback>
                <p:oleObj name="Equation" r:id="rId16" imgW="8763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8343901" y="4219576"/>
                        <a:ext cx="1693074" cy="8325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TextBox 25"/>
          <p:cNvSpPr txBox="1"/>
          <p:nvPr/>
        </p:nvSpPr>
        <p:spPr>
          <a:xfrm>
            <a:off x="2621430" y="6100029"/>
            <a:ext cx="68825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00FF"/>
                </a:solidFill>
              </a:rPr>
              <a:t>Backward prop: Compute derivatives </a:t>
            </a:r>
            <a:r>
              <a:rPr lang="en-US" sz="2000" dirty="0" err="1">
                <a:solidFill>
                  <a:srgbClr val="0000FF"/>
                </a:solidFill>
              </a:rPr>
              <a:t>w.r.t</a:t>
            </a:r>
            <a:r>
              <a:rPr lang="en-US" sz="2000" dirty="0">
                <a:solidFill>
                  <a:srgbClr val="0000FF"/>
                </a:solidFill>
              </a:rPr>
              <a:t>. weights </a:t>
            </a:r>
            <a:r>
              <a:rPr lang="en-US" sz="2000" i="1" dirty="0">
                <a:solidFill>
                  <a:srgbClr val="0000FF"/>
                </a:solidFill>
              </a:rPr>
              <a:t>c</a:t>
            </a:r>
            <a:r>
              <a:rPr lang="en-US" sz="2000" baseline="-25000" dirty="0">
                <a:solidFill>
                  <a:srgbClr val="0000FF"/>
                </a:solidFill>
              </a:rPr>
              <a:t>1</a:t>
            </a:r>
            <a:r>
              <a:rPr lang="en-US" sz="2000" dirty="0">
                <a:solidFill>
                  <a:srgbClr val="0000FF"/>
                </a:solidFill>
              </a:rPr>
              <a:t> and </a:t>
            </a:r>
            <a:r>
              <a:rPr lang="en-US" sz="2000" i="1" dirty="0">
                <a:solidFill>
                  <a:srgbClr val="0000FF"/>
                </a:solidFill>
              </a:rPr>
              <a:t>c</a:t>
            </a:r>
            <a:r>
              <a:rPr lang="en-US" sz="2000" baseline="-25000" dirty="0">
                <a:solidFill>
                  <a:srgbClr val="0000FF"/>
                </a:solidFill>
              </a:rPr>
              <a:t>2</a:t>
            </a:r>
            <a:endParaRPr lang="en-US" sz="2000" baseline="-25000" dirty="0">
              <a:solidFill>
                <a:srgbClr val="0000FF"/>
              </a:solidFill>
            </a:endParaRPr>
          </a:p>
        </p:txBody>
      </p:sp>
      <p:graphicFrame>
        <p:nvGraphicFramePr>
          <p:cNvPr id="27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39592731"/>
              </p:ext>
            </p:extLst>
          </p:nvPr>
        </p:nvGraphicFramePr>
        <p:xfrm>
          <a:off x="8163671" y="1270000"/>
          <a:ext cx="1208088" cy="801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482" name="Equation" r:id="rId18" imgW="647700" imgH="431800" progId="Equation.3">
                  <p:embed/>
                </p:oleObj>
              </mc:Choice>
              <mc:Fallback>
                <p:oleObj name="Equation" r:id="rId18" imgW="6477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8163671" y="1270000"/>
                        <a:ext cx="1208088" cy="8016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37582377"/>
              </p:ext>
            </p:extLst>
          </p:nvPr>
        </p:nvGraphicFramePr>
        <p:xfrm>
          <a:off x="8166847" y="2182814"/>
          <a:ext cx="1255713" cy="801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483" name="Equation" r:id="rId20" imgW="673100" imgH="431800" progId="Equation.3">
                  <p:embed/>
                </p:oleObj>
              </mc:Choice>
              <mc:Fallback>
                <p:oleObj name="Equation" r:id="rId20" imgW="6731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8166847" y="2182814"/>
                        <a:ext cx="1255713" cy="8016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Rectangle 14"/>
          <p:cNvSpPr/>
          <p:nvPr/>
        </p:nvSpPr>
        <p:spPr>
          <a:xfrm>
            <a:off x="8039698" y="1276518"/>
            <a:ext cx="1762272" cy="1722416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0102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1429" y="2353295"/>
            <a:ext cx="6525828" cy="28327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Backprop</a:t>
            </a:r>
            <a:r>
              <a:rPr lang="en-US" dirty="0" smtClean="0"/>
              <a:t>: Example</a:t>
            </a:r>
            <a:endParaRPr lang="en-US" dirty="0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77362013"/>
              </p:ext>
            </p:extLst>
          </p:nvPr>
        </p:nvGraphicFramePr>
        <p:xfrm>
          <a:off x="3930410" y="2324867"/>
          <a:ext cx="336550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490" name="Equation" r:id="rId4" imgW="152400" imgH="203200" progId="Equation.3">
                  <p:embed/>
                </p:oleObj>
              </mc:Choice>
              <mc:Fallback>
                <p:oleObj name="Equation" r:id="rId4" imgW="1524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930410" y="2324867"/>
                        <a:ext cx="336550" cy="446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6817621"/>
              </p:ext>
            </p:extLst>
          </p:nvPr>
        </p:nvGraphicFramePr>
        <p:xfrm>
          <a:off x="3905011" y="2991617"/>
          <a:ext cx="390525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491" name="Equation" r:id="rId6" imgW="177800" imgH="203200" progId="Equation.3">
                  <p:embed/>
                </p:oleObj>
              </mc:Choice>
              <mc:Fallback>
                <p:oleObj name="Equation" r:id="rId6" imgW="1778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905011" y="2991617"/>
                        <a:ext cx="390525" cy="446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25141953"/>
              </p:ext>
            </p:extLst>
          </p:nvPr>
        </p:nvGraphicFramePr>
        <p:xfrm>
          <a:off x="3930411" y="4039352"/>
          <a:ext cx="334963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492" name="Equation" r:id="rId8" imgW="152400" imgH="203200" progId="Equation.3">
                  <p:embed/>
                </p:oleObj>
              </mc:Choice>
              <mc:Fallback>
                <p:oleObj name="Equation" r:id="rId8" imgW="1524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930411" y="4039352"/>
                        <a:ext cx="334963" cy="446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93808109"/>
              </p:ext>
            </p:extLst>
          </p:nvPr>
        </p:nvGraphicFramePr>
        <p:xfrm>
          <a:off x="3901837" y="4755598"/>
          <a:ext cx="363537" cy="446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493" name="Equation" r:id="rId10" imgW="165100" imgH="203200" progId="Equation.3">
                  <p:embed/>
                </p:oleObj>
              </mc:Choice>
              <mc:Fallback>
                <p:oleObj name="Equation" r:id="rId10" imgW="1651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901837" y="4755598"/>
                        <a:ext cx="363537" cy="446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1282768"/>
              </p:ext>
            </p:extLst>
          </p:nvPr>
        </p:nvGraphicFramePr>
        <p:xfrm>
          <a:off x="7043497" y="2753686"/>
          <a:ext cx="306388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494" name="Equation" r:id="rId12" imgW="139700" imgH="203200" progId="Equation.3">
                  <p:embed/>
                </p:oleObj>
              </mc:Choice>
              <mc:Fallback>
                <p:oleObj name="Equation" r:id="rId12" imgW="1397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7043497" y="2753686"/>
                        <a:ext cx="306388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16082472"/>
              </p:ext>
            </p:extLst>
          </p:nvPr>
        </p:nvGraphicFramePr>
        <p:xfrm>
          <a:off x="7029020" y="4246715"/>
          <a:ext cx="363537" cy="446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495" name="Equation" r:id="rId14" imgW="165100" imgH="203200" progId="Equation.3">
                  <p:embed/>
                </p:oleObj>
              </mc:Choice>
              <mc:Fallback>
                <p:oleObj name="Equation" r:id="rId14" imgW="1651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7029020" y="4246715"/>
                        <a:ext cx="363537" cy="446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64265813"/>
              </p:ext>
            </p:extLst>
          </p:nvPr>
        </p:nvGraphicFramePr>
        <p:xfrm>
          <a:off x="4607105" y="1536631"/>
          <a:ext cx="1501355" cy="7809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496" name="Equation" r:id="rId16" imgW="825500" imgH="431800" progId="Equation.3">
                  <p:embed/>
                </p:oleObj>
              </mc:Choice>
              <mc:Fallback>
                <p:oleObj name="Equation" r:id="rId16" imgW="8255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4607105" y="1536631"/>
                        <a:ext cx="1501355" cy="7809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51953794"/>
              </p:ext>
            </p:extLst>
          </p:nvPr>
        </p:nvGraphicFramePr>
        <p:xfrm>
          <a:off x="4591426" y="5268450"/>
          <a:ext cx="1661224" cy="8134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497" name="Equation" r:id="rId18" imgW="876300" imgH="431800" progId="Equation.3">
                  <p:embed/>
                </p:oleObj>
              </mc:Choice>
              <mc:Fallback>
                <p:oleObj name="Equation" r:id="rId18" imgW="8763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4591426" y="5268450"/>
                        <a:ext cx="1661224" cy="81349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68493163"/>
              </p:ext>
            </p:extLst>
          </p:nvPr>
        </p:nvGraphicFramePr>
        <p:xfrm>
          <a:off x="8343901" y="4219576"/>
          <a:ext cx="1693074" cy="8325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498" name="Equation" r:id="rId20" imgW="876300" imgH="431800" progId="Equation.3">
                  <p:embed/>
                </p:oleObj>
              </mc:Choice>
              <mc:Fallback>
                <p:oleObj name="Equation" r:id="rId20" imgW="8763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8343901" y="4219576"/>
                        <a:ext cx="1693074" cy="8325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TextBox 28"/>
          <p:cNvSpPr txBox="1"/>
          <p:nvPr/>
        </p:nvSpPr>
        <p:spPr>
          <a:xfrm>
            <a:off x="2621430" y="6100029"/>
            <a:ext cx="68825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00FF"/>
                </a:solidFill>
              </a:rPr>
              <a:t>Backward prop: Propagate derivative to hidden layer</a:t>
            </a:r>
            <a:endParaRPr lang="en-US" sz="2000" dirty="0">
              <a:solidFill>
                <a:srgbClr val="0000FF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4591427" y="1523444"/>
            <a:ext cx="1517033" cy="808908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4591426" y="5268449"/>
            <a:ext cx="1661224" cy="808908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2" name="Straight Arrow Connector 31"/>
          <p:cNvCxnSpPr/>
          <p:nvPr/>
        </p:nvCxnSpPr>
        <p:spPr>
          <a:xfrm rot="120000">
            <a:off x="7010160" y="2535747"/>
            <a:ext cx="764793" cy="235207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rot="21420000" flipV="1">
            <a:off x="6967488" y="4692803"/>
            <a:ext cx="807464" cy="240952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7796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Multiple Components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4804538" y="1974385"/>
            <a:ext cx="4609094" cy="4012228"/>
            <a:chOff x="4804538" y="1974385"/>
            <a:chExt cx="4609094" cy="4012228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804538" y="1974386"/>
              <a:ext cx="2759565" cy="3849763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7919184" y="5686531"/>
              <a:ext cx="1494448" cy="30008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350" dirty="0">
                  <a:solidFill>
                    <a:srgbClr val="7F7F7F"/>
                  </a:solidFill>
                </a:rPr>
                <a:t>(</a:t>
              </a:r>
              <a:r>
                <a:rPr lang="en-US" sz="1350" dirty="0" err="1">
                  <a:solidFill>
                    <a:srgbClr val="7F7F7F"/>
                  </a:solidFill>
                </a:rPr>
                <a:t>Goodfellow</a:t>
              </a:r>
              <a:r>
                <a:rPr lang="en-US" sz="1350" dirty="0">
                  <a:solidFill>
                    <a:srgbClr val="7F7F7F"/>
                  </a:solidFill>
                </a:rPr>
                <a:t> 2016)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4804539" y="1974385"/>
              <a:ext cx="1187009" cy="625817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</p:spTree>
    <p:extLst>
      <p:ext uri="{BB962C8B-B14F-4D97-AF65-F5344CB8AC3E}">
        <p14:creationId xmlns:p14="http://schemas.microsoft.com/office/powerpoint/2010/main" val="90225206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1429" y="2353295"/>
            <a:ext cx="6525828" cy="28327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Backprop</a:t>
            </a:r>
            <a:r>
              <a:rPr lang="en-US" dirty="0" smtClean="0"/>
              <a:t>: Example</a:t>
            </a:r>
            <a:endParaRPr lang="en-US" dirty="0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03503877"/>
              </p:ext>
            </p:extLst>
          </p:nvPr>
        </p:nvGraphicFramePr>
        <p:xfrm>
          <a:off x="3930410" y="2324867"/>
          <a:ext cx="336550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643" name="Equation" r:id="rId4" imgW="152400" imgH="203200" progId="Equation.3">
                  <p:embed/>
                </p:oleObj>
              </mc:Choice>
              <mc:Fallback>
                <p:oleObj name="Equation" r:id="rId4" imgW="1524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930410" y="2324867"/>
                        <a:ext cx="336550" cy="446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4309941"/>
              </p:ext>
            </p:extLst>
          </p:nvPr>
        </p:nvGraphicFramePr>
        <p:xfrm>
          <a:off x="3905011" y="2991617"/>
          <a:ext cx="390525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644" name="Equation" r:id="rId6" imgW="177800" imgH="203200" progId="Equation.3">
                  <p:embed/>
                </p:oleObj>
              </mc:Choice>
              <mc:Fallback>
                <p:oleObj name="Equation" r:id="rId6" imgW="1778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905011" y="2991617"/>
                        <a:ext cx="390525" cy="446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01230987"/>
              </p:ext>
            </p:extLst>
          </p:nvPr>
        </p:nvGraphicFramePr>
        <p:xfrm>
          <a:off x="3930411" y="4039352"/>
          <a:ext cx="334963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645" name="Equation" r:id="rId8" imgW="152400" imgH="203200" progId="Equation.3">
                  <p:embed/>
                </p:oleObj>
              </mc:Choice>
              <mc:Fallback>
                <p:oleObj name="Equation" r:id="rId8" imgW="1524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930411" y="4039352"/>
                        <a:ext cx="334963" cy="446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23849109"/>
              </p:ext>
            </p:extLst>
          </p:nvPr>
        </p:nvGraphicFramePr>
        <p:xfrm>
          <a:off x="3901837" y="4755598"/>
          <a:ext cx="363537" cy="446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646" name="Equation" r:id="rId10" imgW="165100" imgH="203200" progId="Equation.3">
                  <p:embed/>
                </p:oleObj>
              </mc:Choice>
              <mc:Fallback>
                <p:oleObj name="Equation" r:id="rId10" imgW="1651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901837" y="4755598"/>
                        <a:ext cx="363537" cy="446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0473625"/>
              </p:ext>
            </p:extLst>
          </p:nvPr>
        </p:nvGraphicFramePr>
        <p:xfrm>
          <a:off x="7043497" y="2753686"/>
          <a:ext cx="306388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647" name="Equation" r:id="rId12" imgW="139700" imgH="203200" progId="Equation.3">
                  <p:embed/>
                </p:oleObj>
              </mc:Choice>
              <mc:Fallback>
                <p:oleObj name="Equation" r:id="rId12" imgW="1397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7043497" y="2753686"/>
                        <a:ext cx="306388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57939546"/>
              </p:ext>
            </p:extLst>
          </p:nvPr>
        </p:nvGraphicFramePr>
        <p:xfrm>
          <a:off x="7029020" y="4246715"/>
          <a:ext cx="363537" cy="446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648" name="Equation" r:id="rId14" imgW="165100" imgH="203200" progId="Equation.3">
                  <p:embed/>
                </p:oleObj>
              </mc:Choice>
              <mc:Fallback>
                <p:oleObj name="Equation" r:id="rId14" imgW="1651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7029020" y="4246715"/>
                        <a:ext cx="363537" cy="446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81573547"/>
              </p:ext>
            </p:extLst>
          </p:nvPr>
        </p:nvGraphicFramePr>
        <p:xfrm>
          <a:off x="4607105" y="1536631"/>
          <a:ext cx="1501355" cy="7809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649" name="Equation" r:id="rId16" imgW="825500" imgH="431800" progId="Equation.3">
                  <p:embed/>
                </p:oleObj>
              </mc:Choice>
              <mc:Fallback>
                <p:oleObj name="Equation" r:id="rId16" imgW="8255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4607105" y="1536631"/>
                        <a:ext cx="1501355" cy="7809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2136337"/>
              </p:ext>
            </p:extLst>
          </p:nvPr>
        </p:nvGraphicFramePr>
        <p:xfrm>
          <a:off x="4591426" y="5268450"/>
          <a:ext cx="1661224" cy="8134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650" name="Equation" r:id="rId18" imgW="876300" imgH="431800" progId="Equation.3">
                  <p:embed/>
                </p:oleObj>
              </mc:Choice>
              <mc:Fallback>
                <p:oleObj name="Equation" r:id="rId18" imgW="8763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4591426" y="5268450"/>
                        <a:ext cx="1661224" cy="81349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26709857"/>
              </p:ext>
            </p:extLst>
          </p:nvPr>
        </p:nvGraphicFramePr>
        <p:xfrm>
          <a:off x="8343901" y="4219576"/>
          <a:ext cx="1693074" cy="8325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651" name="Equation" r:id="rId20" imgW="876300" imgH="431800" progId="Equation.3">
                  <p:embed/>
                </p:oleObj>
              </mc:Choice>
              <mc:Fallback>
                <p:oleObj name="Equation" r:id="rId20" imgW="8763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8343901" y="4219576"/>
                        <a:ext cx="1693074" cy="8325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2936933"/>
              </p:ext>
            </p:extLst>
          </p:nvPr>
        </p:nvGraphicFramePr>
        <p:xfrm>
          <a:off x="7435998" y="1238439"/>
          <a:ext cx="3154363" cy="773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652" name="Equation" r:id="rId22" imgW="1752600" imgH="431800" progId="Equation.3">
                  <p:embed/>
                </p:oleObj>
              </mc:Choice>
              <mc:Fallback>
                <p:oleObj name="Equation" r:id="rId22" imgW="17526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7435998" y="1238439"/>
                        <a:ext cx="3154363" cy="7731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2448982" y="6100029"/>
            <a:ext cx="71960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00FF"/>
                </a:solidFill>
              </a:rPr>
              <a:t>Backward prop: Compute derivatives </a:t>
            </a:r>
            <a:r>
              <a:rPr lang="en-US" sz="2000" dirty="0" err="1">
                <a:solidFill>
                  <a:srgbClr val="0000FF"/>
                </a:solidFill>
              </a:rPr>
              <a:t>w.r.t</a:t>
            </a:r>
            <a:r>
              <a:rPr lang="en-US" sz="2000" dirty="0">
                <a:solidFill>
                  <a:srgbClr val="0000FF"/>
                </a:solidFill>
              </a:rPr>
              <a:t>. weights </a:t>
            </a:r>
            <a:r>
              <a:rPr lang="en-US" sz="2000" i="1" dirty="0">
                <a:solidFill>
                  <a:srgbClr val="0000FF"/>
                </a:solidFill>
              </a:rPr>
              <a:t>a</a:t>
            </a:r>
            <a:r>
              <a:rPr lang="en-US" sz="2000" baseline="-25000" dirty="0">
                <a:solidFill>
                  <a:srgbClr val="0000FF"/>
                </a:solidFill>
              </a:rPr>
              <a:t>1</a:t>
            </a:r>
            <a:r>
              <a:rPr lang="en-US" sz="2000" dirty="0">
                <a:solidFill>
                  <a:srgbClr val="0000FF"/>
                </a:solidFill>
              </a:rPr>
              <a:t>, </a:t>
            </a:r>
            <a:r>
              <a:rPr lang="en-US" sz="2000" i="1" dirty="0">
                <a:solidFill>
                  <a:srgbClr val="0000FF"/>
                </a:solidFill>
              </a:rPr>
              <a:t>a</a:t>
            </a:r>
            <a:r>
              <a:rPr lang="en-US" sz="2000" baseline="-25000" dirty="0">
                <a:solidFill>
                  <a:srgbClr val="0000FF"/>
                </a:solidFill>
              </a:rPr>
              <a:t>2</a:t>
            </a:r>
            <a:r>
              <a:rPr lang="en-US" sz="2000" dirty="0">
                <a:solidFill>
                  <a:srgbClr val="0000FF"/>
                </a:solidFill>
              </a:rPr>
              <a:t>, </a:t>
            </a:r>
            <a:r>
              <a:rPr lang="en-US" sz="2000" i="1" dirty="0">
                <a:solidFill>
                  <a:srgbClr val="0000FF"/>
                </a:solidFill>
              </a:rPr>
              <a:t>b</a:t>
            </a:r>
            <a:r>
              <a:rPr lang="en-US" sz="2000" baseline="-25000" dirty="0">
                <a:solidFill>
                  <a:srgbClr val="0000FF"/>
                </a:solidFill>
              </a:rPr>
              <a:t>1</a:t>
            </a:r>
            <a:r>
              <a:rPr lang="en-US" sz="2000" dirty="0">
                <a:solidFill>
                  <a:srgbClr val="0000FF"/>
                </a:solidFill>
              </a:rPr>
              <a:t> and </a:t>
            </a:r>
            <a:r>
              <a:rPr lang="en-US" sz="2000" i="1" dirty="0">
                <a:solidFill>
                  <a:srgbClr val="0000FF"/>
                </a:solidFill>
              </a:rPr>
              <a:t>b</a:t>
            </a:r>
            <a:r>
              <a:rPr lang="en-US" sz="2000" baseline="-25000" dirty="0">
                <a:solidFill>
                  <a:srgbClr val="0000FF"/>
                </a:solidFill>
              </a:rPr>
              <a:t>2</a:t>
            </a:r>
            <a:endParaRPr lang="en-US" sz="2000" baseline="-25000" dirty="0">
              <a:solidFill>
                <a:srgbClr val="0000FF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7406115" y="1210237"/>
            <a:ext cx="3154364" cy="1706675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19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85337424"/>
              </p:ext>
            </p:extLst>
          </p:nvPr>
        </p:nvGraphicFramePr>
        <p:xfrm>
          <a:off x="7458222" y="2086256"/>
          <a:ext cx="3132138" cy="773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653" name="Equation" r:id="rId24" imgW="1739900" imgH="431800" progId="Equation.3">
                  <p:embed/>
                </p:oleObj>
              </mc:Choice>
              <mc:Fallback>
                <p:oleObj name="Equation" r:id="rId24" imgW="17399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7458222" y="2086256"/>
                        <a:ext cx="3132138" cy="7731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63266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1429" y="2353295"/>
            <a:ext cx="6525828" cy="28327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Backprop</a:t>
            </a:r>
            <a:r>
              <a:rPr lang="en-US" dirty="0" smtClean="0"/>
              <a:t>: Example</a:t>
            </a:r>
            <a:endParaRPr lang="en-US" dirty="0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0530446"/>
              </p:ext>
            </p:extLst>
          </p:nvPr>
        </p:nvGraphicFramePr>
        <p:xfrm>
          <a:off x="3930410" y="2324867"/>
          <a:ext cx="336550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587" name="Equation" r:id="rId4" imgW="152400" imgH="203200" progId="Equation.3">
                  <p:embed/>
                </p:oleObj>
              </mc:Choice>
              <mc:Fallback>
                <p:oleObj name="Equation" r:id="rId4" imgW="1524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930410" y="2324867"/>
                        <a:ext cx="336550" cy="446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11584577"/>
              </p:ext>
            </p:extLst>
          </p:nvPr>
        </p:nvGraphicFramePr>
        <p:xfrm>
          <a:off x="3905011" y="2991617"/>
          <a:ext cx="390525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588" name="Equation" r:id="rId6" imgW="177800" imgH="203200" progId="Equation.3">
                  <p:embed/>
                </p:oleObj>
              </mc:Choice>
              <mc:Fallback>
                <p:oleObj name="Equation" r:id="rId6" imgW="1778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905011" y="2991617"/>
                        <a:ext cx="390525" cy="446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65243290"/>
              </p:ext>
            </p:extLst>
          </p:nvPr>
        </p:nvGraphicFramePr>
        <p:xfrm>
          <a:off x="3930411" y="4039352"/>
          <a:ext cx="334963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589" name="Equation" r:id="rId8" imgW="152400" imgH="203200" progId="Equation.3">
                  <p:embed/>
                </p:oleObj>
              </mc:Choice>
              <mc:Fallback>
                <p:oleObj name="Equation" r:id="rId8" imgW="1524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930411" y="4039352"/>
                        <a:ext cx="334963" cy="446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51539324"/>
              </p:ext>
            </p:extLst>
          </p:nvPr>
        </p:nvGraphicFramePr>
        <p:xfrm>
          <a:off x="3901837" y="4755598"/>
          <a:ext cx="363537" cy="446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590" name="Equation" r:id="rId10" imgW="165100" imgH="203200" progId="Equation.3">
                  <p:embed/>
                </p:oleObj>
              </mc:Choice>
              <mc:Fallback>
                <p:oleObj name="Equation" r:id="rId10" imgW="1651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901837" y="4755598"/>
                        <a:ext cx="363537" cy="446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30692375"/>
              </p:ext>
            </p:extLst>
          </p:nvPr>
        </p:nvGraphicFramePr>
        <p:xfrm>
          <a:off x="7043497" y="2753686"/>
          <a:ext cx="306388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591" name="Equation" r:id="rId12" imgW="139700" imgH="203200" progId="Equation.3">
                  <p:embed/>
                </p:oleObj>
              </mc:Choice>
              <mc:Fallback>
                <p:oleObj name="Equation" r:id="rId12" imgW="1397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7043497" y="2753686"/>
                        <a:ext cx="306388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2593339"/>
              </p:ext>
            </p:extLst>
          </p:nvPr>
        </p:nvGraphicFramePr>
        <p:xfrm>
          <a:off x="7029020" y="4246715"/>
          <a:ext cx="363537" cy="446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592" name="Equation" r:id="rId14" imgW="165100" imgH="203200" progId="Equation.3">
                  <p:embed/>
                </p:oleObj>
              </mc:Choice>
              <mc:Fallback>
                <p:oleObj name="Equation" r:id="rId14" imgW="1651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7029020" y="4246715"/>
                        <a:ext cx="363537" cy="446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66816898"/>
              </p:ext>
            </p:extLst>
          </p:nvPr>
        </p:nvGraphicFramePr>
        <p:xfrm>
          <a:off x="4607105" y="1536631"/>
          <a:ext cx="1501355" cy="7809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593" name="Equation" r:id="rId16" imgW="825500" imgH="431800" progId="Equation.3">
                  <p:embed/>
                </p:oleObj>
              </mc:Choice>
              <mc:Fallback>
                <p:oleObj name="Equation" r:id="rId16" imgW="8255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4607105" y="1536631"/>
                        <a:ext cx="1501355" cy="7809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117855"/>
              </p:ext>
            </p:extLst>
          </p:nvPr>
        </p:nvGraphicFramePr>
        <p:xfrm>
          <a:off x="4591426" y="5268450"/>
          <a:ext cx="1661224" cy="8134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594" name="Equation" r:id="rId18" imgW="876300" imgH="431800" progId="Equation.3">
                  <p:embed/>
                </p:oleObj>
              </mc:Choice>
              <mc:Fallback>
                <p:oleObj name="Equation" r:id="rId18" imgW="8763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4591426" y="5268450"/>
                        <a:ext cx="1661224" cy="81349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03371336"/>
              </p:ext>
            </p:extLst>
          </p:nvPr>
        </p:nvGraphicFramePr>
        <p:xfrm>
          <a:off x="8343901" y="4219576"/>
          <a:ext cx="1693074" cy="8325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595" name="Equation" r:id="rId20" imgW="876300" imgH="431800" progId="Equation.3">
                  <p:embed/>
                </p:oleObj>
              </mc:Choice>
              <mc:Fallback>
                <p:oleObj name="Equation" r:id="rId20" imgW="8763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8343901" y="4219576"/>
                        <a:ext cx="1693074" cy="8325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48467636"/>
              </p:ext>
            </p:extLst>
          </p:nvPr>
        </p:nvGraphicFramePr>
        <p:xfrm>
          <a:off x="7430342" y="1238251"/>
          <a:ext cx="1416050" cy="773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596" name="Equation" r:id="rId22" imgW="787400" imgH="431800" progId="Equation.3">
                  <p:embed/>
                </p:oleObj>
              </mc:Choice>
              <mc:Fallback>
                <p:oleObj name="Equation" r:id="rId22" imgW="7874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7430342" y="1238251"/>
                        <a:ext cx="1416050" cy="7731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2448982" y="6100029"/>
            <a:ext cx="71960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00FF"/>
                </a:solidFill>
              </a:rPr>
              <a:t>Backward prop: Compute derivatives </a:t>
            </a:r>
            <a:r>
              <a:rPr lang="en-US" sz="2000" dirty="0" err="1">
                <a:solidFill>
                  <a:srgbClr val="0000FF"/>
                </a:solidFill>
              </a:rPr>
              <a:t>w.r.t</a:t>
            </a:r>
            <a:r>
              <a:rPr lang="en-US" sz="2000" dirty="0">
                <a:solidFill>
                  <a:srgbClr val="0000FF"/>
                </a:solidFill>
              </a:rPr>
              <a:t>. weights </a:t>
            </a:r>
            <a:r>
              <a:rPr lang="en-US" sz="2000" i="1" dirty="0">
                <a:solidFill>
                  <a:srgbClr val="0000FF"/>
                </a:solidFill>
              </a:rPr>
              <a:t>a</a:t>
            </a:r>
            <a:r>
              <a:rPr lang="en-US" sz="2000" baseline="-25000" dirty="0">
                <a:solidFill>
                  <a:srgbClr val="0000FF"/>
                </a:solidFill>
              </a:rPr>
              <a:t>1</a:t>
            </a:r>
            <a:r>
              <a:rPr lang="en-US" sz="2000" dirty="0">
                <a:solidFill>
                  <a:srgbClr val="0000FF"/>
                </a:solidFill>
              </a:rPr>
              <a:t>, </a:t>
            </a:r>
            <a:r>
              <a:rPr lang="en-US" sz="2000" i="1" dirty="0">
                <a:solidFill>
                  <a:srgbClr val="0000FF"/>
                </a:solidFill>
              </a:rPr>
              <a:t>a</a:t>
            </a:r>
            <a:r>
              <a:rPr lang="en-US" sz="2000" baseline="-25000" dirty="0">
                <a:solidFill>
                  <a:srgbClr val="0000FF"/>
                </a:solidFill>
              </a:rPr>
              <a:t>2</a:t>
            </a:r>
            <a:r>
              <a:rPr lang="en-US" sz="2000" dirty="0">
                <a:solidFill>
                  <a:srgbClr val="0000FF"/>
                </a:solidFill>
              </a:rPr>
              <a:t>, </a:t>
            </a:r>
            <a:r>
              <a:rPr lang="en-US" sz="2000" i="1" dirty="0">
                <a:solidFill>
                  <a:srgbClr val="0000FF"/>
                </a:solidFill>
              </a:rPr>
              <a:t>b</a:t>
            </a:r>
            <a:r>
              <a:rPr lang="en-US" sz="2000" baseline="-25000" dirty="0">
                <a:solidFill>
                  <a:srgbClr val="0000FF"/>
                </a:solidFill>
              </a:rPr>
              <a:t>1</a:t>
            </a:r>
            <a:r>
              <a:rPr lang="en-US" sz="2000" dirty="0">
                <a:solidFill>
                  <a:srgbClr val="0000FF"/>
                </a:solidFill>
              </a:rPr>
              <a:t> and </a:t>
            </a:r>
            <a:r>
              <a:rPr lang="en-US" sz="2000" i="1" dirty="0">
                <a:solidFill>
                  <a:srgbClr val="0000FF"/>
                </a:solidFill>
              </a:rPr>
              <a:t>b</a:t>
            </a:r>
            <a:r>
              <a:rPr lang="en-US" sz="2000" baseline="-25000" dirty="0">
                <a:solidFill>
                  <a:srgbClr val="0000FF"/>
                </a:solidFill>
              </a:rPr>
              <a:t>2</a:t>
            </a:r>
            <a:endParaRPr lang="en-US" sz="2000" baseline="-25000" dirty="0">
              <a:solidFill>
                <a:srgbClr val="0000FF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7406115" y="1210237"/>
            <a:ext cx="3154364" cy="1706675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17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38490685"/>
              </p:ext>
            </p:extLst>
          </p:nvPr>
        </p:nvGraphicFramePr>
        <p:xfrm>
          <a:off x="7458636" y="2085976"/>
          <a:ext cx="1417638" cy="773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597" name="Equation" r:id="rId24" imgW="787400" imgH="431800" progId="Equation.3">
                  <p:embed/>
                </p:oleObj>
              </mc:Choice>
              <mc:Fallback>
                <p:oleObj name="Equation" r:id="rId24" imgW="7874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7458636" y="2085976"/>
                        <a:ext cx="1417638" cy="7731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51420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1429" y="2353295"/>
            <a:ext cx="6525828" cy="28327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Backprop</a:t>
            </a:r>
            <a:r>
              <a:rPr lang="en-US" dirty="0" smtClean="0"/>
              <a:t>: Example</a:t>
            </a:r>
            <a:endParaRPr lang="en-US" dirty="0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9214729"/>
              </p:ext>
            </p:extLst>
          </p:nvPr>
        </p:nvGraphicFramePr>
        <p:xfrm>
          <a:off x="3930410" y="2324867"/>
          <a:ext cx="336550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593" name="Equation" r:id="rId4" imgW="152400" imgH="203200" progId="Equation.3">
                  <p:embed/>
                </p:oleObj>
              </mc:Choice>
              <mc:Fallback>
                <p:oleObj name="Equation" r:id="rId4" imgW="1524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930410" y="2324867"/>
                        <a:ext cx="336550" cy="446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2500071"/>
              </p:ext>
            </p:extLst>
          </p:nvPr>
        </p:nvGraphicFramePr>
        <p:xfrm>
          <a:off x="3905011" y="2991617"/>
          <a:ext cx="390525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594" name="Equation" r:id="rId6" imgW="177800" imgH="203200" progId="Equation.3">
                  <p:embed/>
                </p:oleObj>
              </mc:Choice>
              <mc:Fallback>
                <p:oleObj name="Equation" r:id="rId6" imgW="1778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905011" y="2991617"/>
                        <a:ext cx="390525" cy="446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10610656"/>
              </p:ext>
            </p:extLst>
          </p:nvPr>
        </p:nvGraphicFramePr>
        <p:xfrm>
          <a:off x="3930411" y="4039352"/>
          <a:ext cx="334963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595" name="Equation" r:id="rId8" imgW="152400" imgH="203200" progId="Equation.3">
                  <p:embed/>
                </p:oleObj>
              </mc:Choice>
              <mc:Fallback>
                <p:oleObj name="Equation" r:id="rId8" imgW="1524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930411" y="4039352"/>
                        <a:ext cx="334963" cy="446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7207760"/>
              </p:ext>
            </p:extLst>
          </p:nvPr>
        </p:nvGraphicFramePr>
        <p:xfrm>
          <a:off x="3901837" y="4755598"/>
          <a:ext cx="363537" cy="446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596" name="Equation" r:id="rId10" imgW="165100" imgH="203200" progId="Equation.3">
                  <p:embed/>
                </p:oleObj>
              </mc:Choice>
              <mc:Fallback>
                <p:oleObj name="Equation" r:id="rId10" imgW="1651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901837" y="4755598"/>
                        <a:ext cx="363537" cy="446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38491658"/>
              </p:ext>
            </p:extLst>
          </p:nvPr>
        </p:nvGraphicFramePr>
        <p:xfrm>
          <a:off x="7043497" y="2753686"/>
          <a:ext cx="306388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597" name="Equation" r:id="rId12" imgW="139700" imgH="203200" progId="Equation.3">
                  <p:embed/>
                </p:oleObj>
              </mc:Choice>
              <mc:Fallback>
                <p:oleObj name="Equation" r:id="rId12" imgW="1397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7043497" y="2753686"/>
                        <a:ext cx="306388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22587008"/>
              </p:ext>
            </p:extLst>
          </p:nvPr>
        </p:nvGraphicFramePr>
        <p:xfrm>
          <a:off x="7029020" y="4246715"/>
          <a:ext cx="363537" cy="446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598" name="Equation" r:id="rId14" imgW="165100" imgH="203200" progId="Equation.3">
                  <p:embed/>
                </p:oleObj>
              </mc:Choice>
              <mc:Fallback>
                <p:oleObj name="Equation" r:id="rId14" imgW="1651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7029020" y="4246715"/>
                        <a:ext cx="363537" cy="446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78925089"/>
              </p:ext>
            </p:extLst>
          </p:nvPr>
        </p:nvGraphicFramePr>
        <p:xfrm>
          <a:off x="4607105" y="1536631"/>
          <a:ext cx="1501355" cy="7809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599" name="Equation" r:id="rId16" imgW="825500" imgH="431800" progId="Equation.3">
                  <p:embed/>
                </p:oleObj>
              </mc:Choice>
              <mc:Fallback>
                <p:oleObj name="Equation" r:id="rId16" imgW="8255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4607105" y="1536631"/>
                        <a:ext cx="1501355" cy="7809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15191204"/>
              </p:ext>
            </p:extLst>
          </p:nvPr>
        </p:nvGraphicFramePr>
        <p:xfrm>
          <a:off x="4591426" y="5268450"/>
          <a:ext cx="1661224" cy="8134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600" name="Equation" r:id="rId18" imgW="876300" imgH="431800" progId="Equation.3">
                  <p:embed/>
                </p:oleObj>
              </mc:Choice>
              <mc:Fallback>
                <p:oleObj name="Equation" r:id="rId18" imgW="8763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4591426" y="5268450"/>
                        <a:ext cx="1661224" cy="81349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86081477"/>
              </p:ext>
            </p:extLst>
          </p:nvPr>
        </p:nvGraphicFramePr>
        <p:xfrm>
          <a:off x="7763899" y="1269200"/>
          <a:ext cx="1043147" cy="8015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601" name="Equation" r:id="rId20" imgW="558800" imgH="431800" progId="Equation.3">
                  <p:embed/>
                </p:oleObj>
              </mc:Choice>
              <mc:Fallback>
                <p:oleObj name="Equation" r:id="rId20" imgW="5588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7763899" y="1269200"/>
                        <a:ext cx="1043147" cy="8015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12548205"/>
              </p:ext>
            </p:extLst>
          </p:nvPr>
        </p:nvGraphicFramePr>
        <p:xfrm>
          <a:off x="9281459" y="1276518"/>
          <a:ext cx="1114669" cy="8015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602" name="Equation" r:id="rId22" imgW="596900" imgH="431800" progId="Equation.3">
                  <p:embed/>
                </p:oleObj>
              </mc:Choice>
              <mc:Fallback>
                <p:oleObj name="Equation" r:id="rId22" imgW="5969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9281459" y="1276518"/>
                        <a:ext cx="1114669" cy="8015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77442334"/>
              </p:ext>
            </p:extLst>
          </p:nvPr>
        </p:nvGraphicFramePr>
        <p:xfrm>
          <a:off x="8343901" y="4219576"/>
          <a:ext cx="1693074" cy="8325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603" name="Equation" r:id="rId24" imgW="876300" imgH="431800" progId="Equation.3">
                  <p:embed/>
                </p:oleObj>
              </mc:Choice>
              <mc:Fallback>
                <p:oleObj name="Equation" r:id="rId24" imgW="8763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8343901" y="4219576"/>
                        <a:ext cx="1693074" cy="8325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60917176"/>
              </p:ext>
            </p:extLst>
          </p:nvPr>
        </p:nvGraphicFramePr>
        <p:xfrm>
          <a:off x="7763898" y="2210497"/>
          <a:ext cx="1097294" cy="7731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604" name="Equation" r:id="rId26" imgW="609600" imgH="431800" progId="Equation.3">
                  <p:embed/>
                </p:oleObj>
              </mc:Choice>
              <mc:Fallback>
                <p:oleObj name="Equation" r:id="rId26" imgW="6096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7763898" y="2210497"/>
                        <a:ext cx="1097294" cy="7731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98909658"/>
              </p:ext>
            </p:extLst>
          </p:nvPr>
        </p:nvGraphicFramePr>
        <p:xfrm>
          <a:off x="9281459" y="2210497"/>
          <a:ext cx="1075165" cy="7731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605" name="Equation" r:id="rId28" imgW="596900" imgH="431800" progId="Equation.3">
                  <p:embed/>
                </p:oleObj>
              </mc:Choice>
              <mc:Fallback>
                <p:oleObj name="Equation" r:id="rId28" imgW="5969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9"/>
                      <a:stretch>
                        <a:fillRect/>
                      </a:stretch>
                    </p:blipFill>
                    <p:spPr>
                      <a:xfrm>
                        <a:off x="9281459" y="2210497"/>
                        <a:ext cx="1075165" cy="7731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Rectangle 23"/>
          <p:cNvSpPr/>
          <p:nvPr/>
        </p:nvSpPr>
        <p:spPr>
          <a:xfrm>
            <a:off x="7739117" y="1269200"/>
            <a:ext cx="2657011" cy="1722416"/>
          </a:xfrm>
          <a:prstGeom prst="rect">
            <a:avLst/>
          </a:prstGeom>
          <a:noFill/>
          <a:ln w="57150" cmpd="sng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9181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Computation Graphs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398680"/>
            <a:ext cx="9144000" cy="534269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746035" y="6370008"/>
            <a:ext cx="19331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7F7F7F"/>
                </a:solidFill>
              </a:rPr>
              <a:t>(</a:t>
            </a:r>
            <a:r>
              <a:rPr lang="en-US" dirty="0" err="1">
                <a:solidFill>
                  <a:srgbClr val="7F7F7F"/>
                </a:solidFill>
              </a:rPr>
              <a:t>Goodfellow</a:t>
            </a:r>
            <a:r>
              <a:rPr lang="en-US" dirty="0">
                <a:solidFill>
                  <a:srgbClr val="7F7F7F"/>
                </a:solidFill>
              </a:rPr>
              <a:t> </a:t>
            </a:r>
            <a:r>
              <a:rPr lang="en-US" dirty="0">
                <a:solidFill>
                  <a:srgbClr val="7F7F7F"/>
                </a:solidFill>
              </a:rPr>
              <a:t>2017)</a:t>
            </a:r>
            <a:endParaRPr lang="en-US" dirty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76269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Repeated Sub-expressions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401959"/>
            <a:ext cx="9144000" cy="519952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746035" y="6370008"/>
            <a:ext cx="19331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7F7F7F"/>
                </a:solidFill>
              </a:rPr>
              <a:t>(</a:t>
            </a:r>
            <a:r>
              <a:rPr lang="en-US" dirty="0" err="1">
                <a:solidFill>
                  <a:srgbClr val="7F7F7F"/>
                </a:solidFill>
              </a:rPr>
              <a:t>Goodfellow</a:t>
            </a:r>
            <a:r>
              <a:rPr lang="en-US" dirty="0">
                <a:solidFill>
                  <a:srgbClr val="7F7F7F"/>
                </a:solidFill>
              </a:rPr>
              <a:t> </a:t>
            </a:r>
            <a:r>
              <a:rPr lang="en-US" dirty="0">
                <a:solidFill>
                  <a:srgbClr val="7F7F7F"/>
                </a:solidFill>
              </a:rPr>
              <a:t>2017)</a:t>
            </a:r>
            <a:endParaRPr lang="en-US" dirty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24367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Backprop</a:t>
            </a:r>
            <a:r>
              <a:rPr lang="en-US" dirty="0" smtClean="0"/>
              <a:t> on Computation Graph</a:t>
            </a:r>
            <a:endParaRPr lang="en-US" dirty="0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53526301"/>
              </p:ext>
            </p:extLst>
          </p:nvPr>
        </p:nvGraphicFramePr>
        <p:xfrm>
          <a:off x="3209925" y="2371726"/>
          <a:ext cx="5873750" cy="2816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84" name="Equation" r:id="rId4" imgW="2667000" imgH="1282700" progId="Equation.3">
                  <p:embed/>
                </p:oleObj>
              </mc:Choice>
              <mc:Fallback>
                <p:oleObj name="Equation" r:id="rId4" imgW="2667000" imgH="1282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209925" y="2371726"/>
                        <a:ext cx="5873750" cy="2816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" name="Straight Arrow Connector 5"/>
          <p:cNvCxnSpPr/>
          <p:nvPr/>
        </p:nvCxnSpPr>
        <p:spPr>
          <a:xfrm>
            <a:off x="6332832" y="4624662"/>
            <a:ext cx="192344" cy="65478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332832" y="5208017"/>
            <a:ext cx="1818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Parents of </a:t>
            </a:r>
            <a:r>
              <a:rPr lang="en-US" sz="2400" i="1" dirty="0" err="1">
                <a:solidFill>
                  <a:srgbClr val="0000FF"/>
                </a:solidFill>
                <a:latin typeface="Times New Roman"/>
                <a:cs typeface="Times New Roman"/>
              </a:rPr>
              <a:t>u</a:t>
            </a:r>
            <a:r>
              <a:rPr lang="en-US" sz="2400" i="1" baseline="30000" dirty="0" err="1">
                <a:solidFill>
                  <a:srgbClr val="0000FF"/>
                </a:solidFill>
                <a:latin typeface="Times New Roman"/>
                <a:cs typeface="Times New Roman"/>
              </a:rPr>
              <a:t>i</a:t>
            </a:r>
            <a:endParaRPr lang="en-US" sz="2400" i="1" baseline="30000" dirty="0">
              <a:solidFill>
                <a:srgbClr val="0000FF"/>
              </a:solidFill>
              <a:latin typeface="Times New Roman"/>
              <a:cs typeface="Times New Roman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772649" y="1659310"/>
            <a:ext cx="33863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Maintain grad table</a:t>
            </a:r>
            <a:endParaRPr lang="en-US" sz="2400" i="1" baseline="30000" dirty="0">
              <a:solidFill>
                <a:srgbClr val="0000FF"/>
              </a:solidFill>
              <a:latin typeface="Times New Roman"/>
              <a:cs typeface="Times New Roman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5183986" y="1912950"/>
            <a:ext cx="588662" cy="527807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89392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Symbol-to-symbol Differentiation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1" indent="-342900">
              <a:buFont typeface="Arial"/>
              <a:buChar char="•"/>
            </a:pPr>
            <a:r>
              <a:rPr lang="en-US" dirty="0">
                <a:solidFill>
                  <a:srgbClr val="0000FF"/>
                </a:solidFill>
              </a:rPr>
              <a:t>Derivatives as computation graphs</a:t>
            </a:r>
          </a:p>
          <a:p>
            <a:pPr lvl="1"/>
            <a:r>
              <a:rPr lang="en-US" dirty="0" smtClean="0"/>
              <a:t>Same language for both forward and back-propagation</a:t>
            </a:r>
          </a:p>
          <a:p>
            <a:r>
              <a:rPr lang="en-US" dirty="0" smtClean="0"/>
              <a:t>During execution, replace symbolic inputs with numeric value</a:t>
            </a:r>
          </a:p>
          <a:p>
            <a:r>
              <a:rPr lang="en-US" dirty="0" smtClean="0"/>
              <a:t>Used by </a:t>
            </a:r>
            <a:r>
              <a:rPr lang="en-US" dirty="0" err="1" smtClean="0">
                <a:solidFill>
                  <a:srgbClr val="0000FF"/>
                </a:solidFill>
              </a:rPr>
              <a:t>Theano</a:t>
            </a:r>
            <a:r>
              <a:rPr lang="en-US" dirty="0" smtClean="0"/>
              <a:t> and </a:t>
            </a:r>
            <a:r>
              <a:rPr lang="en-US" dirty="0" err="1" smtClean="0">
                <a:solidFill>
                  <a:srgbClr val="0000FF"/>
                </a:solidFill>
              </a:rPr>
              <a:t>TensorFlow</a:t>
            </a:r>
            <a:endParaRPr lang="en-US" dirty="0" smtClean="0">
              <a:solidFill>
                <a:srgbClr val="0000FF"/>
              </a:solidFill>
            </a:endParaRPr>
          </a:p>
          <a:p>
            <a:r>
              <a:rPr lang="en-US" dirty="0" smtClean="0"/>
              <a:t>Symbol-to-number differentiation: e.g. Torch and </a:t>
            </a:r>
            <a:r>
              <a:rPr lang="en-US" dirty="0" err="1" smtClean="0"/>
              <a:t>Caffe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23770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Symbol-to-symbol Differentiation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2608" y="1417638"/>
            <a:ext cx="7678193" cy="496444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7281334" y="1947334"/>
            <a:ext cx="2427111" cy="56444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746035" y="6370008"/>
            <a:ext cx="25036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7F7F7F"/>
                </a:solidFill>
              </a:rPr>
              <a:t>(</a:t>
            </a:r>
            <a:r>
              <a:rPr lang="en-US" dirty="0" err="1">
                <a:solidFill>
                  <a:srgbClr val="7F7F7F"/>
                </a:solidFill>
              </a:rPr>
              <a:t>Goodfellow</a:t>
            </a:r>
            <a:r>
              <a:rPr lang="en-US" dirty="0">
                <a:solidFill>
                  <a:srgbClr val="7F7F7F"/>
                </a:solidFill>
              </a:rPr>
              <a:t> et al.  2017)</a:t>
            </a:r>
            <a:endParaRPr lang="en-US" dirty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37497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Feed-forward Nets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1210984"/>
            <a:ext cx="8681152" cy="523957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7055555" y="5531556"/>
            <a:ext cx="2427111" cy="56444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ounded Rectangular Callout 4"/>
          <p:cNvSpPr/>
          <p:nvPr/>
        </p:nvSpPr>
        <p:spPr>
          <a:xfrm>
            <a:off x="7135315" y="5080290"/>
            <a:ext cx="3467427" cy="1636831"/>
          </a:xfrm>
          <a:prstGeom prst="wedgeRoundRectCallout">
            <a:avLst>
              <a:gd name="adj1" fmla="val -45432"/>
              <a:gd name="adj2" fmla="val -72727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Computational cost for forward/back prop: </a:t>
            </a:r>
            <a:r>
              <a:rPr lang="en-US" dirty="0">
                <a:solidFill>
                  <a:srgbClr val="FF0000"/>
                </a:solidFill>
              </a:rPr>
              <a:t>O(#</a:t>
            </a:r>
            <a:r>
              <a:rPr lang="en-US" dirty="0" err="1">
                <a:solidFill>
                  <a:srgbClr val="FF0000"/>
                </a:solidFill>
              </a:rPr>
              <a:t>num</a:t>
            </a:r>
            <a:r>
              <a:rPr lang="en-US" dirty="0">
                <a:solidFill>
                  <a:srgbClr val="FF0000"/>
                </a:solidFill>
              </a:rPr>
              <a:t>-weights)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Memory cost: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O(#</a:t>
            </a:r>
            <a:r>
              <a:rPr lang="en-US" dirty="0" err="1">
                <a:solidFill>
                  <a:srgbClr val="FF0000"/>
                </a:solidFill>
              </a:rPr>
              <a:t>num</a:t>
            </a:r>
            <a:r>
              <a:rPr lang="en-US" dirty="0">
                <a:solidFill>
                  <a:srgbClr val="FF0000"/>
                </a:solidFill>
              </a:rPr>
              <a:t>-layers  x  </a:t>
            </a:r>
            <a:r>
              <a:rPr lang="en-US" dirty="0" err="1">
                <a:solidFill>
                  <a:srgbClr val="FF0000"/>
                </a:solidFill>
              </a:rPr>
              <a:t>minibatch</a:t>
            </a:r>
            <a:r>
              <a:rPr lang="en-US" dirty="0">
                <a:solidFill>
                  <a:srgbClr val="FF0000"/>
                </a:solidFill>
              </a:rPr>
              <a:t>-size)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035" y="6370008"/>
            <a:ext cx="25036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7F7F7F"/>
                </a:solidFill>
              </a:rPr>
              <a:t>(</a:t>
            </a:r>
            <a:r>
              <a:rPr lang="en-US" dirty="0" err="1">
                <a:solidFill>
                  <a:srgbClr val="7F7F7F"/>
                </a:solidFill>
              </a:rPr>
              <a:t>Goodfellow</a:t>
            </a:r>
            <a:r>
              <a:rPr lang="en-US" dirty="0">
                <a:solidFill>
                  <a:srgbClr val="7F7F7F"/>
                </a:solidFill>
              </a:rPr>
              <a:t> et al.  2017)</a:t>
            </a:r>
            <a:endParaRPr lang="en-US" dirty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95766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Regularization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784480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Depth = Repeated Compositions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9574" y="2091857"/>
            <a:ext cx="4732852" cy="3594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5682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1863155"/>
            <a:ext cx="8229600" cy="1143000"/>
          </a:xfrm>
        </p:spPr>
        <p:txBody>
          <a:bodyPr>
            <a:noAutofit/>
          </a:bodyPr>
          <a:lstStyle/>
          <a:p>
            <a:r>
              <a:rPr lang="en-US" sz="3200" dirty="0"/>
              <a:t>Regularization is any modification we make to a learning algorithm that is intended to </a:t>
            </a:r>
            <a:r>
              <a:rPr lang="en-US" sz="3200" dirty="0">
                <a:solidFill>
                  <a:srgbClr val="0000FF"/>
                </a:solidFill>
              </a:rPr>
              <a:t>reduce its generalization error</a:t>
            </a:r>
            <a:r>
              <a:rPr lang="en-US" sz="3200" dirty="0"/>
              <a:t> but not its training error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699823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Norm Penalties</a:t>
            </a:r>
          </a:p>
          <a:p>
            <a:r>
              <a:rPr lang="en-US" sz="2400" dirty="0" smtClean="0"/>
              <a:t>Early Stopping</a:t>
            </a:r>
          </a:p>
          <a:p>
            <a:r>
              <a:rPr lang="en-US" sz="2400" dirty="0" smtClean="0"/>
              <a:t>Data Augmentation</a:t>
            </a:r>
          </a:p>
          <a:p>
            <a:r>
              <a:rPr lang="en-US" sz="2400" dirty="0" smtClean="0"/>
              <a:t>Bagging</a:t>
            </a:r>
          </a:p>
          <a:p>
            <a:r>
              <a:rPr lang="en-US" sz="2400" dirty="0" smtClean="0"/>
              <a:t>Dropout</a:t>
            </a:r>
          </a:p>
          <a:p>
            <a:endParaRPr lang="en-US" sz="2400" dirty="0" smtClean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894069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>
                <a:solidFill>
                  <a:srgbClr val="0070C0"/>
                </a:solidFill>
              </a:rPr>
              <a:t>Norm Penalties</a:t>
            </a:r>
          </a:p>
          <a:p>
            <a:r>
              <a:rPr lang="en-US" sz="2400" dirty="0" smtClean="0"/>
              <a:t>Early Stopping</a:t>
            </a:r>
          </a:p>
          <a:p>
            <a:r>
              <a:rPr lang="en-US" sz="2400" dirty="0" smtClean="0"/>
              <a:t>Data Augmentation</a:t>
            </a:r>
          </a:p>
          <a:p>
            <a:r>
              <a:rPr lang="en-US" sz="2400" dirty="0" smtClean="0"/>
              <a:t>Bagging</a:t>
            </a:r>
          </a:p>
          <a:p>
            <a:r>
              <a:rPr lang="en-US" sz="2400" dirty="0" smtClean="0"/>
              <a:t>Dropout</a:t>
            </a:r>
          </a:p>
          <a:p>
            <a:endParaRPr lang="en-US" sz="2400" dirty="0" smtClean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4257772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Norm Penalties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95739" y="1266274"/>
            <a:ext cx="8229600" cy="495840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Optimize:</a:t>
            </a:r>
          </a:p>
          <a:p>
            <a:endParaRPr lang="en-US" sz="5400" dirty="0"/>
          </a:p>
          <a:p>
            <a:r>
              <a:rPr lang="en-US" sz="2400" i="1" dirty="0" smtClean="0"/>
              <a:t>L</a:t>
            </a:r>
            <a:r>
              <a:rPr lang="en-US" sz="2400" baseline="-25000" dirty="0" smtClean="0"/>
              <a:t>2</a:t>
            </a:r>
            <a:r>
              <a:rPr lang="en-US" sz="2400" dirty="0" smtClean="0"/>
              <a:t> regularization:</a:t>
            </a:r>
          </a:p>
          <a:p>
            <a:pPr lvl="1"/>
            <a:r>
              <a:rPr lang="en-US" sz="1800" dirty="0"/>
              <a:t>d</a:t>
            </a:r>
            <a:r>
              <a:rPr lang="en-US" sz="1800" dirty="0" smtClean="0"/>
              <a:t>ecays weights</a:t>
            </a:r>
          </a:p>
          <a:p>
            <a:pPr lvl="1"/>
            <a:r>
              <a:rPr lang="en-US" sz="1800" dirty="0" smtClean="0"/>
              <a:t>MAP estimation with Gaussian prior</a:t>
            </a:r>
          </a:p>
          <a:p>
            <a:r>
              <a:rPr lang="en-US" sz="2400" i="1" dirty="0" smtClean="0"/>
              <a:t>L</a:t>
            </a:r>
            <a:r>
              <a:rPr lang="en-US" sz="2400" baseline="-25000" dirty="0" smtClean="0"/>
              <a:t>1</a:t>
            </a:r>
            <a:r>
              <a:rPr lang="en-US" sz="2400" dirty="0" smtClean="0"/>
              <a:t> </a:t>
            </a:r>
            <a:r>
              <a:rPr lang="en-US" sz="2400" dirty="0"/>
              <a:t>regularization:</a:t>
            </a:r>
          </a:p>
          <a:p>
            <a:pPr lvl="1"/>
            <a:r>
              <a:rPr lang="en-US" sz="1800" dirty="0"/>
              <a:t>encourages </a:t>
            </a:r>
            <a:r>
              <a:rPr lang="en-US" sz="1800" dirty="0" err="1" smtClean="0"/>
              <a:t>sparsity</a:t>
            </a:r>
            <a:endParaRPr lang="en-US" sz="1800" dirty="0"/>
          </a:p>
          <a:p>
            <a:pPr lvl="1"/>
            <a:r>
              <a:rPr lang="en-US" sz="1800" dirty="0"/>
              <a:t>MAP estimation with </a:t>
            </a:r>
            <a:r>
              <a:rPr lang="en-US" sz="1800" dirty="0" err="1" smtClean="0"/>
              <a:t>Laplacian</a:t>
            </a:r>
            <a:r>
              <a:rPr lang="en-US" sz="1800" dirty="0" smtClean="0"/>
              <a:t> prior</a:t>
            </a:r>
            <a:endParaRPr lang="en-US" sz="1800" dirty="0"/>
          </a:p>
          <a:p>
            <a:endParaRPr lang="en-US" sz="2400" dirty="0"/>
          </a:p>
        </p:txBody>
      </p:sp>
      <p:graphicFrame>
        <p:nvGraphicFramePr>
          <p:cNvPr id="6" name="Content Placeholder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23016802"/>
              </p:ext>
            </p:extLst>
          </p:nvPr>
        </p:nvGraphicFramePr>
        <p:xfrm>
          <a:off x="4121501" y="1797085"/>
          <a:ext cx="3959225" cy="620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6" name="Equation" r:id="rId3" imgW="1295400" imgH="203200" progId="Equation.3">
                  <p:embed/>
                </p:oleObj>
              </mc:Choice>
              <mc:Fallback>
                <p:oleObj name="Equation" r:id="rId3" imgW="12954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121501" y="1797085"/>
                        <a:ext cx="3959225" cy="6207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Content Placeholder 3"/>
          <p:cNvGraphicFramePr>
            <a:graphicFrameLocks noChangeAspect="1"/>
          </p:cNvGraphicFramePr>
          <p:nvPr>
            <p:extLst/>
          </p:nvPr>
        </p:nvGraphicFramePr>
        <p:xfrm>
          <a:off x="8014465" y="3231076"/>
          <a:ext cx="2389265" cy="10288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7" name="Equation" r:id="rId5" imgW="914400" imgH="393700" progId="Equation.3">
                  <p:embed/>
                </p:oleObj>
              </mc:Choice>
              <mc:Fallback>
                <p:oleObj name="Equation" r:id="rId5" imgW="914400" imgH="393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014465" y="3231076"/>
                        <a:ext cx="2389265" cy="102880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Content Placeholder 3"/>
          <p:cNvGraphicFramePr>
            <a:graphicFrameLocks noChangeAspect="1"/>
          </p:cNvGraphicFramePr>
          <p:nvPr>
            <p:extLst/>
          </p:nvPr>
        </p:nvGraphicFramePr>
        <p:xfrm>
          <a:off x="8143080" y="4883151"/>
          <a:ext cx="2025650" cy="696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8" name="Equation" r:id="rId7" imgW="774700" imgH="266700" progId="Equation.3">
                  <p:embed/>
                </p:oleObj>
              </mc:Choice>
              <mc:Fallback>
                <p:oleObj name="Equation" r:id="rId7" imgW="774700" imgH="266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143080" y="4883151"/>
                        <a:ext cx="2025650" cy="6969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Cloud Callout 8"/>
          <p:cNvSpPr/>
          <p:nvPr/>
        </p:nvSpPr>
        <p:spPr>
          <a:xfrm>
            <a:off x="8389035" y="1651874"/>
            <a:ext cx="2014695" cy="1165104"/>
          </a:xfrm>
          <a:prstGeom prst="cloudCallout">
            <a:avLst>
              <a:gd name="adj1" fmla="val -14831"/>
              <a:gd name="adj2" fmla="val 78146"/>
            </a:avLst>
          </a:prstGeom>
          <a:noFill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Biases not penalized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4087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Norm Penalties as Constraints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47530" y="2871781"/>
            <a:ext cx="8229600" cy="3280888"/>
          </a:xfrm>
        </p:spPr>
        <p:txBody>
          <a:bodyPr/>
          <a:lstStyle/>
          <a:p>
            <a:r>
              <a:rPr lang="en-US" sz="2400" dirty="0" smtClean="0"/>
              <a:t>Useful if </a:t>
            </a:r>
            <a:r>
              <a:rPr lang="en-US" sz="2400" i="1" dirty="0" smtClean="0"/>
              <a:t>K</a:t>
            </a:r>
            <a:r>
              <a:rPr lang="en-US" sz="2400" dirty="0" smtClean="0"/>
              <a:t> is known in advance </a:t>
            </a:r>
          </a:p>
          <a:p>
            <a:r>
              <a:rPr lang="en-US" sz="2400" dirty="0" smtClean="0"/>
              <a:t>Optimization:</a:t>
            </a:r>
          </a:p>
          <a:p>
            <a:pPr lvl="1"/>
            <a:r>
              <a:rPr lang="en-US" sz="1800" dirty="0" smtClean="0"/>
              <a:t>Construct </a:t>
            </a:r>
            <a:r>
              <a:rPr lang="en-US" sz="1800" dirty="0" err="1" smtClean="0"/>
              <a:t>Lagrangian</a:t>
            </a:r>
            <a:r>
              <a:rPr lang="en-US" sz="1800" dirty="0" smtClean="0"/>
              <a:t> and apply gradient descent</a:t>
            </a:r>
            <a:endParaRPr lang="en-US" sz="1800" dirty="0"/>
          </a:p>
          <a:p>
            <a:pPr lvl="1"/>
            <a:r>
              <a:rPr lang="en-US" sz="1800" dirty="0" smtClean="0"/>
              <a:t>Projected gradient descent</a:t>
            </a:r>
            <a:endParaRPr lang="en-US" sz="1800" dirty="0"/>
          </a:p>
        </p:txBody>
      </p:sp>
      <p:graphicFrame>
        <p:nvGraphicFramePr>
          <p:cNvPr id="4" name="Content Placeholder 3"/>
          <p:cNvGraphicFramePr>
            <a:graphicFrameLocks noChangeAspect="1"/>
          </p:cNvGraphicFramePr>
          <p:nvPr>
            <p:extLst/>
          </p:nvPr>
        </p:nvGraphicFramePr>
        <p:xfrm>
          <a:off x="4811713" y="1748489"/>
          <a:ext cx="3105150" cy="855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280" name="Equation" r:id="rId3" imgW="1016000" imgH="279400" progId="Equation.3">
                  <p:embed/>
                </p:oleObj>
              </mc:Choice>
              <mc:Fallback>
                <p:oleObj name="Equation" r:id="rId3" imgW="1016000" imgH="279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811713" y="1748489"/>
                        <a:ext cx="3105150" cy="8556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8922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Norm Penalties</a:t>
            </a:r>
          </a:p>
          <a:p>
            <a:r>
              <a:rPr lang="en-US" sz="2400" dirty="0" smtClean="0">
                <a:solidFill>
                  <a:srgbClr val="0070C0"/>
                </a:solidFill>
              </a:rPr>
              <a:t>Early Stopping</a:t>
            </a:r>
          </a:p>
          <a:p>
            <a:r>
              <a:rPr lang="en-US" sz="2400" dirty="0" smtClean="0"/>
              <a:t>Data Augmentation</a:t>
            </a:r>
          </a:p>
          <a:p>
            <a:r>
              <a:rPr lang="en-US" sz="2400" dirty="0" smtClean="0"/>
              <a:t>Bagging</a:t>
            </a:r>
          </a:p>
          <a:p>
            <a:r>
              <a:rPr lang="en-US" sz="2400" dirty="0" smtClean="0"/>
              <a:t>Dropout</a:t>
            </a:r>
          </a:p>
          <a:p>
            <a:endParaRPr lang="en-US" sz="2400" dirty="0" smtClean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0985469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Early Stopping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114167"/>
            <a:ext cx="9144000" cy="5116969"/>
          </a:xfrm>
          <a:prstGeom prst="rect">
            <a:avLst/>
          </a:prstGeom>
        </p:spPr>
      </p:pic>
      <p:sp>
        <p:nvSpPr>
          <p:cNvPr id="7" name="Cloud Callout 6"/>
          <p:cNvSpPr/>
          <p:nvPr/>
        </p:nvSpPr>
        <p:spPr>
          <a:xfrm>
            <a:off x="7293196" y="5066032"/>
            <a:ext cx="3167240" cy="1165104"/>
          </a:xfrm>
          <a:prstGeom prst="cloudCallout">
            <a:avLst>
              <a:gd name="adj1" fmla="val -57125"/>
              <a:gd name="adj2" fmla="val -43268"/>
            </a:avLst>
          </a:prstGeom>
          <a:solidFill>
            <a:schemeClr val="bg1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Training time can be treated as a </a:t>
            </a:r>
            <a:r>
              <a:rPr lang="en-US" dirty="0" err="1"/>
              <a:t>hyperparameter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387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Early Stopping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8603" y="1237451"/>
            <a:ext cx="8794793" cy="4696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573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Sparse Representations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Weight decay </a:t>
            </a:r>
            <a:r>
              <a:rPr lang="en-US" i="1" dirty="0" smtClean="0">
                <a:solidFill>
                  <a:srgbClr val="0000FF"/>
                </a:solidFill>
              </a:rPr>
              <a:t>on activations </a:t>
            </a:r>
            <a:r>
              <a:rPr lang="en-US" dirty="0" smtClean="0"/>
              <a:t>instead of parameters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7808" y="2599578"/>
            <a:ext cx="7728187" cy="2849896"/>
          </a:xfrm>
          <a:prstGeom prst="rect">
            <a:avLst/>
          </a:prstGeom>
        </p:spPr>
      </p:pic>
      <p:graphicFrame>
        <p:nvGraphicFramePr>
          <p:cNvPr id="6" name="Content Placeholder 3"/>
          <p:cNvGraphicFramePr>
            <a:graphicFrameLocks noChangeAspect="1"/>
          </p:cNvGraphicFramePr>
          <p:nvPr>
            <p:extLst/>
          </p:nvPr>
        </p:nvGraphicFramePr>
        <p:xfrm>
          <a:off x="4130676" y="5691188"/>
          <a:ext cx="3921125" cy="620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04" name="Equation" r:id="rId4" imgW="1282700" imgH="203200" progId="Equation.3">
                  <p:embed/>
                </p:oleObj>
              </mc:Choice>
              <mc:Fallback>
                <p:oleObj name="Equation" r:id="rId4" imgW="12827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130676" y="5691188"/>
                        <a:ext cx="3921125" cy="6207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8" name="Straight Arrow Connector 7"/>
          <p:cNvCxnSpPr/>
          <p:nvPr/>
        </p:nvCxnSpPr>
        <p:spPr>
          <a:xfrm flipV="1">
            <a:off x="9048203" y="2282652"/>
            <a:ext cx="225084" cy="477677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9197925" y="1661170"/>
            <a:ext cx="13947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Output of hidden layer</a:t>
            </a:r>
            <a:endParaRPr lang="en-US" dirty="0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7689332" y="4841730"/>
            <a:ext cx="362469" cy="46302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8008395" y="5304752"/>
            <a:ext cx="2379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Weights in output layer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1339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Norm Penalties</a:t>
            </a:r>
          </a:p>
          <a:p>
            <a:r>
              <a:rPr lang="en-US" sz="2400" dirty="0" smtClean="0"/>
              <a:t>Early Stopping</a:t>
            </a:r>
          </a:p>
          <a:p>
            <a:r>
              <a:rPr lang="en-US" sz="2400" dirty="0" smtClean="0">
                <a:solidFill>
                  <a:srgbClr val="0070C0"/>
                </a:solidFill>
              </a:rPr>
              <a:t>Data Augmentation</a:t>
            </a:r>
          </a:p>
          <a:p>
            <a:r>
              <a:rPr lang="en-US" sz="2400" dirty="0" smtClean="0"/>
              <a:t>Bagging</a:t>
            </a:r>
          </a:p>
          <a:p>
            <a:r>
              <a:rPr lang="en-US" sz="2400" dirty="0" smtClean="0"/>
              <a:t>Dropout</a:t>
            </a:r>
          </a:p>
          <a:p>
            <a:endParaRPr lang="en-US" sz="2400" dirty="0" smtClean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562670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Beyond Linear Models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05543" y="983807"/>
                <a:ext cx="8229600" cy="5083175"/>
              </a:xfrm>
            </p:spPr>
            <p:txBody>
              <a:bodyPr/>
              <a:lstStyle/>
              <a:p>
                <a:r>
                  <a:rPr lang="en-US" sz="2400" dirty="0" smtClean="0"/>
                  <a:t>Linear models</a:t>
                </a:r>
              </a:p>
              <a:p>
                <a:pPr lvl="1"/>
                <a:r>
                  <a:rPr lang="en-US" sz="1800" dirty="0" smtClean="0"/>
                  <a:t>Can be fit efficiently (via convex optimization)</a:t>
                </a:r>
              </a:p>
              <a:p>
                <a:pPr lvl="1"/>
                <a:r>
                  <a:rPr lang="en-US" sz="1800" dirty="0" smtClean="0"/>
                  <a:t>Limited model capacity</a:t>
                </a:r>
              </a:p>
              <a:p>
                <a:r>
                  <a:rPr lang="en-US" sz="2400" dirty="0" smtClean="0"/>
                  <a:t>Alternative:</a:t>
                </a:r>
              </a:p>
              <a:p>
                <a:endParaRPr lang="en-US" sz="4400" dirty="0"/>
              </a:p>
              <a:p>
                <a:r>
                  <a:rPr lang="en-US" sz="2400" dirty="0" smtClean="0"/>
                  <a:t>Where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𝜙</m:t>
                    </m:r>
                  </m:oMath>
                </a14:m>
                <a:r>
                  <a:rPr lang="en-US" sz="2400" dirty="0" smtClean="0"/>
                  <a:t> </a:t>
                </a:r>
                <a:r>
                  <a:rPr lang="en-US" sz="2400" dirty="0" smtClean="0"/>
                  <a:t>is a </a:t>
                </a:r>
                <a:r>
                  <a:rPr lang="en-US" sz="2400" i="1" dirty="0" smtClean="0">
                    <a:solidFill>
                      <a:srgbClr val="0000FF"/>
                    </a:solidFill>
                  </a:rPr>
                  <a:t>non-linear transform</a:t>
                </a:r>
              </a:p>
              <a:p>
                <a:pPr marL="457200" lvl="1" indent="0">
                  <a:buNone/>
                </a:pPr>
                <a:endParaRPr lang="en-US" sz="1800" dirty="0" smtClean="0"/>
              </a:p>
              <a:p>
                <a:pPr lvl="1"/>
                <a:endParaRPr lang="en-US" sz="18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05543" y="983807"/>
                <a:ext cx="8229600" cy="5083175"/>
              </a:xfrm>
              <a:blipFill rotWithShape="0">
                <a:blip r:embed="rId4"/>
                <a:stretch>
                  <a:fillRect l="-1111" t="-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62992091"/>
              </p:ext>
            </p:extLst>
          </p:nvPr>
        </p:nvGraphicFramePr>
        <p:xfrm>
          <a:off x="4705879" y="2468119"/>
          <a:ext cx="2780242" cy="704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17" name="Equation" r:id="rId5" imgW="901700" imgH="228600" progId="Equation.3">
                  <p:embed/>
                </p:oleObj>
              </mc:Choice>
              <mc:Fallback>
                <p:oleObj name="Equation" r:id="rId5" imgW="9017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705879" y="2468119"/>
                        <a:ext cx="2780242" cy="704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42942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Augmentation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5218" y="983807"/>
            <a:ext cx="9144000" cy="5135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272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Norm Penalties</a:t>
            </a:r>
          </a:p>
          <a:p>
            <a:r>
              <a:rPr lang="en-US" sz="2400" dirty="0" smtClean="0"/>
              <a:t>Early Stopping</a:t>
            </a:r>
          </a:p>
          <a:p>
            <a:r>
              <a:rPr lang="en-US" sz="2400" dirty="0" smtClean="0"/>
              <a:t>Data Augmentation</a:t>
            </a:r>
          </a:p>
          <a:p>
            <a:r>
              <a:rPr lang="en-US" sz="2400" dirty="0" smtClean="0">
                <a:solidFill>
                  <a:srgbClr val="0070C0"/>
                </a:solidFill>
              </a:rPr>
              <a:t>Bagging</a:t>
            </a:r>
          </a:p>
          <a:p>
            <a:r>
              <a:rPr lang="en-US" sz="2400" dirty="0" smtClean="0"/>
              <a:t>Dropout</a:t>
            </a:r>
          </a:p>
          <a:p>
            <a:endParaRPr lang="en-US" sz="2400" dirty="0" smtClean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8015679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Noise Robustness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Random </a:t>
            </a:r>
            <a:r>
              <a:rPr lang="en-US" sz="2400" dirty="0" smtClean="0">
                <a:solidFill>
                  <a:srgbClr val="0000FF"/>
                </a:solidFill>
              </a:rPr>
              <a:t>perturbation of network weights</a:t>
            </a:r>
          </a:p>
          <a:p>
            <a:pPr lvl="1"/>
            <a:r>
              <a:rPr lang="en-US" sz="1800" dirty="0" smtClean="0"/>
              <a:t>Gaussian noise: Equivalent to minimizing loss with regularization term </a:t>
            </a:r>
          </a:p>
          <a:p>
            <a:pPr lvl="1"/>
            <a:r>
              <a:rPr lang="en-US" sz="1800" dirty="0" smtClean="0"/>
              <a:t>Encourages smooth function: small perturbation in weights leads to small changes in output</a:t>
            </a:r>
          </a:p>
          <a:p>
            <a:r>
              <a:rPr lang="en-US" sz="2400" dirty="0" smtClean="0"/>
              <a:t>Injecting </a:t>
            </a:r>
            <a:r>
              <a:rPr lang="en-US" sz="2400" dirty="0" smtClean="0">
                <a:solidFill>
                  <a:srgbClr val="0000FF"/>
                </a:solidFill>
              </a:rPr>
              <a:t>noise in output labels</a:t>
            </a:r>
          </a:p>
          <a:p>
            <a:pPr lvl="1"/>
            <a:r>
              <a:rPr lang="en-US" sz="1800" dirty="0" smtClean="0"/>
              <a:t>Better convergence: prevents pursuit of hard probabilities</a:t>
            </a:r>
            <a:endParaRPr lang="en-US" sz="1800" dirty="0"/>
          </a:p>
        </p:txBody>
      </p:sp>
      <p:graphicFrame>
        <p:nvGraphicFramePr>
          <p:cNvPr id="4" name="Content Placeholder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99280644"/>
              </p:ext>
            </p:extLst>
          </p:nvPr>
        </p:nvGraphicFramePr>
        <p:xfrm>
          <a:off x="5363163" y="3789262"/>
          <a:ext cx="1711622" cy="5654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328" name="Equation" r:id="rId3" imgW="812800" imgH="266700" progId="Equation.3">
                  <p:embed/>
                </p:oleObj>
              </mc:Choice>
              <mc:Fallback>
                <p:oleObj name="Equation" r:id="rId3" imgW="812800" imgH="266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363163" y="3789262"/>
                        <a:ext cx="1711622" cy="56542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3539671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Bagging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417639"/>
            <a:ext cx="9144000" cy="4871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4162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Norm Penalties</a:t>
            </a:r>
          </a:p>
          <a:p>
            <a:r>
              <a:rPr lang="en-US" sz="2400" dirty="0" smtClean="0"/>
              <a:t>Early Stopping</a:t>
            </a:r>
          </a:p>
          <a:p>
            <a:r>
              <a:rPr lang="en-US" sz="2400" dirty="0" smtClean="0"/>
              <a:t>Data Augmentation</a:t>
            </a:r>
          </a:p>
          <a:p>
            <a:r>
              <a:rPr lang="en-US" sz="2400" dirty="0" smtClean="0"/>
              <a:t>Bagging</a:t>
            </a:r>
          </a:p>
          <a:p>
            <a:r>
              <a:rPr lang="en-US" sz="2400" dirty="0" smtClean="0">
                <a:solidFill>
                  <a:srgbClr val="0070C0"/>
                </a:solidFill>
              </a:rPr>
              <a:t>Dropout</a:t>
            </a:r>
          </a:p>
          <a:p>
            <a:endParaRPr lang="en-US" sz="2400" dirty="0" smtClean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38615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Dropout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2628" y="1287516"/>
            <a:ext cx="5468173" cy="513276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48465" y="1613118"/>
            <a:ext cx="360133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Karla" charset="0"/>
                <a:ea typeface="Karla" charset="0"/>
                <a:cs typeface="Karla" charset="0"/>
              </a:rPr>
              <a:t>Train all sub-networks obtained by removing non-output units from base network</a:t>
            </a:r>
            <a:endParaRPr lang="en-US" sz="2400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742628" y="1507102"/>
            <a:ext cx="2041825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9829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Dropout: Stochastic GD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99322" y="1166018"/>
            <a:ext cx="8497891" cy="4525963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sz="2400" dirty="0" smtClean="0"/>
              <a:t>For each new example/mini-batch:</a:t>
            </a:r>
          </a:p>
          <a:p>
            <a:pPr lvl="1">
              <a:spcAft>
                <a:spcPts val="1200"/>
              </a:spcAft>
            </a:pPr>
            <a:r>
              <a:rPr lang="en-US" sz="1800" dirty="0" smtClean="0"/>
              <a:t>Randomly </a:t>
            </a:r>
            <a:r>
              <a:rPr lang="en-US" sz="1800" dirty="0" smtClean="0">
                <a:solidFill>
                  <a:srgbClr val="0000FF"/>
                </a:solidFill>
              </a:rPr>
              <a:t>sample</a:t>
            </a:r>
            <a:r>
              <a:rPr lang="en-US" sz="1800" dirty="0" smtClean="0"/>
              <a:t> </a:t>
            </a:r>
            <a:r>
              <a:rPr lang="en-US" sz="1800" dirty="0" smtClean="0">
                <a:solidFill>
                  <a:srgbClr val="0000FF"/>
                </a:solidFill>
              </a:rPr>
              <a:t>a binary mask </a:t>
            </a:r>
            <a:r>
              <a:rPr lang="en-US" sz="1800" i="1" dirty="0" smtClean="0">
                <a:solidFill>
                  <a:srgbClr val="0000FF"/>
                </a:solidFill>
                <a:latin typeface="Times"/>
                <a:cs typeface="Times"/>
              </a:rPr>
              <a:t>μ</a:t>
            </a:r>
            <a:r>
              <a:rPr lang="en-US" sz="1800" dirty="0" smtClean="0">
                <a:solidFill>
                  <a:srgbClr val="0000FF"/>
                </a:solidFill>
              </a:rPr>
              <a:t> </a:t>
            </a:r>
            <a:r>
              <a:rPr lang="en-US" sz="1800" dirty="0" smtClean="0"/>
              <a:t>independently, where </a:t>
            </a:r>
            <a:r>
              <a:rPr lang="en-US" sz="1800" i="1" dirty="0" err="1" smtClean="0">
                <a:latin typeface="Times"/>
                <a:cs typeface="Times"/>
              </a:rPr>
              <a:t>μ</a:t>
            </a:r>
            <a:r>
              <a:rPr lang="en-US" sz="1800" i="1" baseline="-25000" dirty="0" err="1" smtClean="0">
                <a:latin typeface="Times"/>
                <a:cs typeface="Times"/>
              </a:rPr>
              <a:t>i</a:t>
            </a:r>
            <a:r>
              <a:rPr lang="en-US" sz="1800" dirty="0" smtClean="0">
                <a:latin typeface="Times"/>
                <a:cs typeface="Times"/>
              </a:rPr>
              <a:t> </a:t>
            </a:r>
            <a:r>
              <a:rPr lang="en-US" sz="1800" dirty="0" smtClean="0">
                <a:latin typeface="Calibri"/>
                <a:cs typeface="Calibri"/>
              </a:rPr>
              <a:t>indicates if</a:t>
            </a:r>
            <a:r>
              <a:rPr lang="en-US" sz="1800" dirty="0" smtClean="0"/>
              <a:t> input/hidden node </a:t>
            </a:r>
            <a:r>
              <a:rPr lang="en-US" sz="1800" i="1" dirty="0" err="1" smtClean="0">
                <a:latin typeface="Times"/>
                <a:cs typeface="Times"/>
              </a:rPr>
              <a:t>i</a:t>
            </a:r>
            <a:r>
              <a:rPr lang="en-US" sz="1800" dirty="0" smtClean="0"/>
              <a:t> is included</a:t>
            </a:r>
            <a:endParaRPr lang="en-US" sz="1800" i="1" baseline="-25000" dirty="0" smtClean="0">
              <a:latin typeface="Calibri"/>
              <a:cs typeface="Calibri"/>
            </a:endParaRPr>
          </a:p>
          <a:p>
            <a:pPr lvl="1">
              <a:spcAft>
                <a:spcPts val="1200"/>
              </a:spcAft>
            </a:pPr>
            <a:r>
              <a:rPr lang="en-US" sz="1800" dirty="0" smtClean="0">
                <a:solidFill>
                  <a:srgbClr val="0000FF"/>
                </a:solidFill>
              </a:rPr>
              <a:t>Multiply output of node </a:t>
            </a:r>
            <a:r>
              <a:rPr lang="en-US" sz="1800" i="1" dirty="0" err="1" smtClean="0">
                <a:solidFill>
                  <a:srgbClr val="0000FF"/>
                </a:solidFill>
                <a:latin typeface="Times"/>
                <a:cs typeface="Times"/>
              </a:rPr>
              <a:t>i</a:t>
            </a:r>
            <a:r>
              <a:rPr lang="en-US" sz="1800" i="1" dirty="0" smtClean="0">
                <a:solidFill>
                  <a:srgbClr val="0000FF"/>
                </a:solidFill>
              </a:rPr>
              <a:t> </a:t>
            </a:r>
            <a:r>
              <a:rPr lang="en-US" sz="1800" dirty="0" smtClean="0">
                <a:solidFill>
                  <a:srgbClr val="0000FF"/>
                </a:solidFill>
              </a:rPr>
              <a:t>with </a:t>
            </a:r>
            <a:r>
              <a:rPr lang="en-US" sz="1800" i="1" dirty="0" err="1" smtClean="0">
                <a:solidFill>
                  <a:srgbClr val="0000FF"/>
                </a:solidFill>
                <a:latin typeface="Times"/>
                <a:cs typeface="Times"/>
              </a:rPr>
              <a:t>μ</a:t>
            </a:r>
            <a:r>
              <a:rPr lang="en-US" sz="1800" i="1" baseline="-25000" dirty="0" err="1" smtClean="0">
                <a:solidFill>
                  <a:srgbClr val="0000FF"/>
                </a:solidFill>
                <a:latin typeface="Times"/>
                <a:cs typeface="Times"/>
              </a:rPr>
              <a:t>i</a:t>
            </a:r>
            <a:r>
              <a:rPr lang="en-US" sz="1800" dirty="0" smtClean="0"/>
              <a:t>, and perform gradient update</a:t>
            </a:r>
          </a:p>
          <a:p>
            <a:pPr>
              <a:spcAft>
                <a:spcPts val="1200"/>
              </a:spcAft>
            </a:pPr>
            <a:r>
              <a:rPr lang="en-US" sz="2400" dirty="0" smtClean="0"/>
              <a:t>Typically, an input node is included with </a:t>
            </a:r>
            <a:r>
              <a:rPr lang="en-US" sz="2400" dirty="0" err="1" smtClean="0"/>
              <a:t>prob</a:t>
            </a:r>
            <a:r>
              <a:rPr lang="en-US" sz="2400" dirty="0" smtClean="0"/>
              <a:t>=0.8</a:t>
            </a:r>
            <a:r>
              <a:rPr lang="en-US" sz="2400" dirty="0" smtClean="0"/>
              <a:t>, hidden node with </a:t>
            </a:r>
            <a:r>
              <a:rPr lang="en-US" sz="2400" dirty="0" err="1" smtClean="0"/>
              <a:t>prob</a:t>
            </a:r>
            <a:r>
              <a:rPr lang="en-US" sz="2400" dirty="0" smtClean="0"/>
              <a:t>=0.5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6917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Dropout: Weight Scaling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During prediction time use all units, but scale weights with probability of inclusion</a:t>
            </a:r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r>
              <a:rPr lang="en-US" sz="2400" dirty="0" smtClean="0"/>
              <a:t>Approximates the following inference rule:</a:t>
            </a:r>
            <a:endParaRPr lang="en-US" sz="2400" dirty="0"/>
          </a:p>
          <a:p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0545" y="1887196"/>
            <a:ext cx="4935750" cy="229538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2615" y="4816927"/>
            <a:ext cx="5131610" cy="120578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010545" y="6022715"/>
            <a:ext cx="35670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Cristina </a:t>
            </a:r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Scheau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(2016)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2709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Adversarial Examples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64594105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417983" y="495074"/>
            <a:ext cx="9144000" cy="5528075"/>
            <a:chOff x="490331" y="-127778"/>
            <a:chExt cx="9144000" cy="5528075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90331" y="-127778"/>
              <a:ext cx="9144000" cy="5528075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4472944" y="2782669"/>
              <a:ext cx="2041825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dirty="0"/>
            </a:p>
            <a:p>
              <a:endParaRPr lang="en-US" dirty="0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6888685" y="5623039"/>
            <a:ext cx="35670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deeplearningbook.org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5630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Traditional ML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2400" dirty="0" smtClean="0"/>
                  <a:t>Manually </a:t>
                </a:r>
                <a:r>
                  <a:rPr lang="en-US" sz="2400" dirty="0" smtClean="0"/>
                  <a:t>engineer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𝜙</m:t>
                    </m:r>
                  </m:oMath>
                </a14:m>
                <a:endParaRPr lang="en-US" sz="2400" dirty="0" smtClean="0"/>
              </a:p>
              <a:p>
                <a:pPr lvl="1"/>
                <a:r>
                  <a:rPr lang="en-US" sz="1800" dirty="0" smtClean="0"/>
                  <a:t>Domain specific, enormous human effort</a:t>
                </a:r>
              </a:p>
              <a:p>
                <a:r>
                  <a:rPr lang="en-US" sz="2400" dirty="0" smtClean="0"/>
                  <a:t>Generic transform</a:t>
                </a:r>
              </a:p>
              <a:p>
                <a:pPr lvl="1"/>
                <a:r>
                  <a:rPr lang="en-US" sz="1800" dirty="0" smtClean="0"/>
                  <a:t>Maps to a higher-dimensional space</a:t>
                </a:r>
              </a:p>
              <a:p>
                <a:pPr lvl="1"/>
                <a:r>
                  <a:rPr lang="en-US" sz="1800" dirty="0" smtClean="0"/>
                  <a:t>Kernel methods: e.g. RBF kernels</a:t>
                </a:r>
              </a:p>
              <a:p>
                <a:pPr lvl="1"/>
                <a:r>
                  <a:rPr lang="en-US" sz="1800" dirty="0" smtClean="0">
                    <a:solidFill>
                      <a:srgbClr val="0000FF"/>
                    </a:solidFill>
                  </a:rPr>
                  <a:t>Over fitting: does not generalize well to test set</a:t>
                </a:r>
              </a:p>
              <a:p>
                <a:pPr lvl="1"/>
                <a:r>
                  <a:rPr lang="en-US" sz="1800" dirty="0" smtClean="0">
                    <a:solidFill>
                      <a:srgbClr val="0000FF"/>
                    </a:solidFill>
                  </a:rPr>
                  <a:t>Cannot encode enough prior information</a:t>
                </a:r>
              </a:p>
              <a:p>
                <a:pPr lvl="1"/>
                <a:endParaRPr lang="en-US" sz="18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45" t="-2305" b="-247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46134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Multi-task Learning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5793808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5405" y="806657"/>
            <a:ext cx="5281190" cy="524468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312488" y="6051342"/>
            <a:ext cx="35670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Goodfellow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et al. (2016)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0439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Deep Learning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457200" indent="-457200">
                  <a:buFont typeface="Arial" charset="0"/>
                  <a:buChar char="•"/>
                </a:pPr>
                <a:r>
                  <a:rPr lang="en-US" sz="2400" dirty="0" smtClean="0">
                    <a:solidFill>
                      <a:srgbClr val="0000FF"/>
                    </a:solidFill>
                  </a:rPr>
                  <a:t>Directly learn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𝜙</m:t>
                    </m:r>
                  </m:oMath>
                </a14:m>
                <a:r>
                  <a:rPr lang="en-US" sz="2400" dirty="0" smtClean="0">
                    <a:ea typeface="Cambria Math" charset="0"/>
                    <a:cs typeface="Cambria Math" charset="0"/>
                  </a:rPr>
                  <a:t/>
                </a:r>
                <a:br>
                  <a:rPr lang="en-US" sz="2400" dirty="0" smtClean="0">
                    <a:ea typeface="Cambria Math" charset="0"/>
                    <a:cs typeface="Cambria Math" charset="0"/>
                  </a:rPr>
                </a:br>
                <a:r>
                  <a:rPr lang="en-US" sz="2400" dirty="0" smtClean="0">
                    <a:ea typeface="Cambria Math" charset="0"/>
                    <a:cs typeface="Cambria Math" charset="0"/>
                  </a:rPr>
                  <a:t/>
                </a:r>
                <a:br>
                  <a:rPr lang="en-US" sz="2400" dirty="0" smtClean="0">
                    <a:ea typeface="Cambria Math" charset="0"/>
                    <a:cs typeface="Cambria Math" charset="0"/>
                  </a:rPr>
                </a:br>
                <a:r>
                  <a:rPr lang="en-US" sz="2400" dirty="0" smtClean="0">
                    <a:ea typeface="Cambria Math" charset="0"/>
                    <a:cs typeface="Cambria Math" charset="0"/>
                  </a:rPr>
                  <a:t/>
                </a:r>
                <a:br>
                  <a:rPr lang="en-US" sz="2400" dirty="0" smtClean="0">
                    <a:ea typeface="Cambria Math" charset="0"/>
                    <a:cs typeface="Cambria Math" charset="0"/>
                  </a:rPr>
                </a:br>
                <a:r>
                  <a:rPr lang="en-US" sz="2400" dirty="0" smtClean="0">
                    <a:ea typeface="Cambria Math" charset="0"/>
                    <a:cs typeface="Cambria Math" charset="0"/>
                  </a:rPr>
                  <a:t/>
                </a:r>
                <a:br>
                  <a:rPr lang="en-US" sz="2400" dirty="0" smtClean="0">
                    <a:ea typeface="Cambria Math" charset="0"/>
                    <a:cs typeface="Cambria Math" charset="0"/>
                  </a:rPr>
                </a:br>
                <a:r>
                  <a:rPr lang="en-US" sz="2400" dirty="0" smtClean="0"/>
                  <a:t>where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4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θ</m:t>
                    </m:r>
                  </m:oMath>
                </a14:m>
                <a:r>
                  <a:rPr lang="en-US" sz="2400" dirty="0" smtClean="0"/>
                  <a:t> </a:t>
                </a:r>
                <a:r>
                  <a:rPr lang="en-US" sz="2400" dirty="0" smtClean="0"/>
                  <a:t>are </a:t>
                </a:r>
                <a:r>
                  <a:rPr lang="en-US" sz="2400" dirty="0" smtClean="0"/>
                  <a:t>parameters of the transform</a:t>
                </a:r>
              </a:p>
              <a:p>
                <a:pPr marL="457200" indent="-457200"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𝜙</m:t>
                    </m:r>
                    <m:r>
                      <a:rPr lang="en-US" sz="24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sz="2400" dirty="0" smtClean="0"/>
                  <a:t>defines </a:t>
                </a:r>
                <a:r>
                  <a:rPr lang="en-US" sz="2400" dirty="0" smtClean="0"/>
                  <a:t>hidden layers </a:t>
                </a:r>
              </a:p>
              <a:p>
                <a:pPr marL="457200" indent="-457200">
                  <a:buFont typeface="Arial" charset="0"/>
                  <a:buChar char="•"/>
                </a:pPr>
                <a:r>
                  <a:rPr lang="en-US" sz="2400" dirty="0" smtClean="0"/>
                  <a:t>Non-convex optimization</a:t>
                </a:r>
              </a:p>
              <a:p>
                <a:pPr marL="457200" indent="-457200">
                  <a:buFont typeface="Arial" charset="0"/>
                  <a:buChar char="•"/>
                </a:pPr>
                <a:r>
                  <a:rPr lang="en-US" sz="2400" dirty="0" smtClean="0"/>
                  <a:t>Can encode prior beliefs, generalizes well </a:t>
                </a:r>
                <a:endParaRPr lang="en-US" sz="2400" dirty="0"/>
              </a:p>
              <a:p>
                <a:pPr lvl="1"/>
                <a:endParaRPr lang="en-US" sz="18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826" t="-2305" b="-596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28649631"/>
              </p:ext>
            </p:extLst>
          </p:nvPr>
        </p:nvGraphicFramePr>
        <p:xfrm>
          <a:off x="4196694" y="1778363"/>
          <a:ext cx="3600450" cy="704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84" name="Equation" r:id="rId4" imgW="1168400" imgH="228600" progId="Equation.3">
                  <p:embed/>
                </p:oleObj>
              </mc:Choice>
              <mc:Fallback>
                <p:oleObj name="Equation" r:id="rId4" imgW="11684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196694" y="1778363"/>
                        <a:ext cx="3600450" cy="704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62862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Neural </a:t>
            </a:r>
            <a:r>
              <a:rPr lang="en-US" dirty="0" smtClean="0"/>
              <a:t>Networks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Hand-written digit recognition: MNIST data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8948" y="2345397"/>
            <a:ext cx="5293388" cy="3315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558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GEC_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LML_lecture_template" id="{12DF6B26-185E-8242-9557-5C9AD058FB15}" vid="{ED3B4B0A-8B35-3E4F-AA86-6CDA37A403D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2099</TotalTime>
  <Words>1036</Words>
  <Application>Microsoft Macintosh PowerPoint</Application>
  <PresentationFormat>Widescreen</PresentationFormat>
  <Paragraphs>301</Paragraphs>
  <Slides>71</Slides>
  <Notes>4</Notes>
  <HiddenSlides>10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79" baseType="lpstr">
      <vt:lpstr>Calibri</vt:lpstr>
      <vt:lpstr>Cambria Math</vt:lpstr>
      <vt:lpstr>Karla</vt:lpstr>
      <vt:lpstr>Times</vt:lpstr>
      <vt:lpstr>Times New Roman</vt:lpstr>
      <vt:lpstr>Arial</vt:lpstr>
      <vt:lpstr>GEC_template</vt:lpstr>
      <vt:lpstr>Equation</vt:lpstr>
      <vt:lpstr>Lecture 7: Neural Networks; </vt:lpstr>
      <vt:lpstr>Representation</vt:lpstr>
      <vt:lpstr>Neural Network</vt:lpstr>
      <vt:lpstr>Learning Multiple Components</vt:lpstr>
      <vt:lpstr>Depth = Repeated Compositions</vt:lpstr>
      <vt:lpstr>Beyond Linear Models</vt:lpstr>
      <vt:lpstr>Traditional ML</vt:lpstr>
      <vt:lpstr>Deep Learning</vt:lpstr>
      <vt:lpstr>Neural Networks</vt:lpstr>
      <vt:lpstr>Example: Learning XOR</vt:lpstr>
      <vt:lpstr>Design Choices</vt:lpstr>
      <vt:lpstr>Cost Function</vt:lpstr>
      <vt:lpstr>Cost Function</vt:lpstr>
      <vt:lpstr>Cost Function</vt:lpstr>
      <vt:lpstr>Design Choices</vt:lpstr>
      <vt:lpstr>Output Units</vt:lpstr>
      <vt:lpstr>Softmax Output</vt:lpstr>
      <vt:lpstr>Design Choices</vt:lpstr>
      <vt:lpstr>Hidden Units</vt:lpstr>
      <vt:lpstr>ReLU</vt:lpstr>
      <vt:lpstr>Generalized ReLU</vt:lpstr>
      <vt:lpstr>Maxout </vt:lpstr>
      <vt:lpstr>Design Choices</vt:lpstr>
      <vt:lpstr>Universal Approximation Theorem</vt:lpstr>
      <vt:lpstr>Exponential Gain with Depth</vt:lpstr>
      <vt:lpstr>Exponential Gain with Depth</vt:lpstr>
      <vt:lpstr>Better Generalization with Depth</vt:lpstr>
      <vt:lpstr>Large, Shallow Nets Overfit More</vt:lpstr>
      <vt:lpstr>Design Choices</vt:lpstr>
      <vt:lpstr>Gradient-based Optimizer (e.g. stochastic gradient descent)</vt:lpstr>
      <vt:lpstr>Backpropagation</vt:lpstr>
      <vt:lpstr>Backprop: Arithmetic</vt:lpstr>
      <vt:lpstr>Backprop: Overview  </vt:lpstr>
      <vt:lpstr>Backprop: Example</vt:lpstr>
      <vt:lpstr>Backprop: Example</vt:lpstr>
      <vt:lpstr>Backprop: Example</vt:lpstr>
      <vt:lpstr>Backprop: Example</vt:lpstr>
      <vt:lpstr>Backprop: Example</vt:lpstr>
      <vt:lpstr>Backprop: Example</vt:lpstr>
      <vt:lpstr>Backprop: Example</vt:lpstr>
      <vt:lpstr>Backprop: Example</vt:lpstr>
      <vt:lpstr>Backprop: Example</vt:lpstr>
      <vt:lpstr>Computation Graphs</vt:lpstr>
      <vt:lpstr>Repeated Sub-expressions</vt:lpstr>
      <vt:lpstr>Backprop on Computation Graph</vt:lpstr>
      <vt:lpstr>Symbol-to-symbol Differentiation</vt:lpstr>
      <vt:lpstr>Symbol-to-symbol Differentiation</vt:lpstr>
      <vt:lpstr>Training Feed-forward Nets</vt:lpstr>
      <vt:lpstr>Regularization</vt:lpstr>
      <vt:lpstr>Regularization is any modification we make to a learning algorithm that is intended to reduce its generalization error but not its training error</vt:lpstr>
      <vt:lpstr>Outline</vt:lpstr>
      <vt:lpstr>Outline</vt:lpstr>
      <vt:lpstr>Norm Penalties</vt:lpstr>
      <vt:lpstr>Norm Penalties as Constraints</vt:lpstr>
      <vt:lpstr>Outline</vt:lpstr>
      <vt:lpstr>Early Stopping</vt:lpstr>
      <vt:lpstr>Early Stopping</vt:lpstr>
      <vt:lpstr>Sparse Representations</vt:lpstr>
      <vt:lpstr>Outline</vt:lpstr>
      <vt:lpstr>Data Augmentation</vt:lpstr>
      <vt:lpstr>Outline</vt:lpstr>
      <vt:lpstr>Noise Robustness</vt:lpstr>
      <vt:lpstr>Bagging</vt:lpstr>
      <vt:lpstr>Outline</vt:lpstr>
      <vt:lpstr>Dropout</vt:lpstr>
      <vt:lpstr>Dropout: Stochastic GD</vt:lpstr>
      <vt:lpstr>Dropout: Weight Scaling</vt:lpstr>
      <vt:lpstr>Adversarial Examples</vt:lpstr>
      <vt:lpstr>PowerPoint Presentation</vt:lpstr>
      <vt:lpstr>Multi-task Learning</vt:lpstr>
      <vt:lpstr>PowerPoint Presentation</vt:lpstr>
    </vt:vector>
  </TitlesOfParts>
  <Company>Harvard</Company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Feedforward Networks</dc:title>
  <dc:creator>Harikrishna Narasimhan</dc:creator>
  <cp:lastModifiedBy>Microsoft Office User</cp:lastModifiedBy>
  <cp:revision>214</cp:revision>
  <cp:lastPrinted>2018-03-05T02:43:56Z</cp:lastPrinted>
  <dcterms:created xsi:type="dcterms:W3CDTF">2017-11-02T16:57:55Z</dcterms:created>
  <dcterms:modified xsi:type="dcterms:W3CDTF">2018-07-26T12:22:47Z</dcterms:modified>
</cp:coreProperties>
</file>